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3"/>
  </p:notesMasterIdLst>
  <p:sldIdLst>
    <p:sldId id="262" r:id="rId2"/>
    <p:sldId id="270" r:id="rId3"/>
    <p:sldId id="263" r:id="rId4"/>
    <p:sldId id="264" r:id="rId5"/>
    <p:sldId id="265" r:id="rId6"/>
    <p:sldId id="269" r:id="rId7"/>
    <p:sldId id="266" r:id="rId8"/>
    <p:sldId id="267" r:id="rId9"/>
    <p:sldId id="268" r:id="rId10"/>
    <p:sldId id="261" r:id="rId11"/>
    <p:sldId id="271"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indy Williams" initials="CW" lastIdx="1" clrIdx="0">
    <p:extLst>
      <p:ext uri="{19B8F6BF-5375-455C-9EA6-DF929625EA0E}">
        <p15:presenceInfo xmlns:p15="http://schemas.microsoft.com/office/powerpoint/2012/main" userId="e53075a7a4d28bb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792AE87-EA60-4ADF-9E08-E1985B26FD8C}" v="2" dt="2019-06-20T16:45:56.4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1325" autoAdjust="0"/>
  </p:normalViewPr>
  <p:slideViewPr>
    <p:cSldViewPr snapToGrid="0">
      <p:cViewPr varScale="1">
        <p:scale>
          <a:sx n="53" d="100"/>
          <a:sy n="53" d="100"/>
        </p:scale>
        <p:origin x="1380" y="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287208-E9E4-4441-ACF3-A57858E8547B}" type="datetimeFigureOut">
              <a:rPr lang="en-US" smtClean="0"/>
              <a:t>10/5/2019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7C0262-84E4-4D5A-ACDD-0CD2A743DA2D}" type="slidenum">
              <a:rPr lang="en-US" smtClean="0"/>
              <a:t>‹#›</a:t>
            </a:fld>
            <a:endParaRPr lang="en-US"/>
          </a:p>
        </p:txBody>
      </p:sp>
    </p:spTree>
    <p:extLst>
      <p:ext uri="{BB962C8B-B14F-4D97-AF65-F5344CB8AC3E}">
        <p14:creationId xmlns:p14="http://schemas.microsoft.com/office/powerpoint/2010/main" val="31012236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47C0262-84E4-4D5A-ACDD-0CD2A743DA2D}" type="slidenum">
              <a:rPr lang="en-US" smtClean="0"/>
              <a:t>1</a:t>
            </a:fld>
            <a:endParaRPr lang="en-US"/>
          </a:p>
        </p:txBody>
      </p:sp>
    </p:spTree>
    <p:extLst>
      <p:ext uri="{BB962C8B-B14F-4D97-AF65-F5344CB8AC3E}">
        <p14:creationId xmlns:p14="http://schemas.microsoft.com/office/powerpoint/2010/main" val="23899381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7C0262-84E4-4D5A-ACDD-0CD2A743DA2D}" type="slidenum">
              <a:rPr lang="en-US" smtClean="0"/>
              <a:t>2</a:t>
            </a:fld>
            <a:endParaRPr lang="en-US"/>
          </a:p>
        </p:txBody>
      </p:sp>
    </p:spTree>
    <p:extLst>
      <p:ext uri="{BB962C8B-B14F-4D97-AF65-F5344CB8AC3E}">
        <p14:creationId xmlns:p14="http://schemas.microsoft.com/office/powerpoint/2010/main" val="17330770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Job analysis</a:t>
            </a:r>
            <a:r>
              <a:rPr lang="en-US" baseline="0" dirty="0" smtClean="0"/>
              <a:t> process which determines the necessary characteristics that lead to an effective job performance as well as conducting an analysis on  environmental conditions under the job is operated (</a:t>
            </a:r>
            <a:r>
              <a:rPr lang="en-US" baseline="0" dirty="0" err="1" smtClean="0"/>
              <a:t>Noe</a:t>
            </a:r>
            <a:r>
              <a:rPr lang="en-US" baseline="0" dirty="0" smtClean="0"/>
              <a:t> et al., 2017) Job analysis is essential tool that helps in making decisions in the Human resource career. It helps in designing and implementing various activities.</a:t>
            </a:r>
          </a:p>
          <a:p>
            <a:endParaRPr lang="en-US" baseline="0" dirty="0" smtClean="0"/>
          </a:p>
          <a:p>
            <a:r>
              <a:rPr lang="en-US" baseline="0" dirty="0" smtClean="0"/>
              <a:t>Planning of manpower involves forecasting the appropriate requirements that job candidates are required to meet in terms of skills, education as well as manpower quality. </a:t>
            </a:r>
          </a:p>
          <a:p>
            <a:endParaRPr lang="en-US" baseline="0" dirty="0" smtClean="0"/>
          </a:p>
          <a:p>
            <a:r>
              <a:rPr lang="en-US" baseline="0" dirty="0" smtClean="0"/>
              <a:t>Once the requirements have been identified, the human resource manager can design the information that provides what the recruitment and hiring of workers is based on. This kind of information will provide a right criteria used to select the right candidates selection. The job analysis will as well provide a basis for a training program and career development. The analysis will also provide information n the skills that the selected candidates need to be trained on. After selecting and training the selected candidates, the job analysis will provide information on the right placement as well as socialization.  </a:t>
            </a:r>
          </a:p>
          <a:p>
            <a:endParaRPr lang="en-US" baseline="0" dirty="0" smtClean="0"/>
          </a:p>
          <a:p>
            <a:r>
              <a:rPr lang="en-US" baseline="0" dirty="0" smtClean="0"/>
              <a:t>With the job analysis, information will be provided on how much financial benefits and compensation are associated with every job. The analysis will as well provide the information oh the safety and welfare of the employees.</a:t>
            </a:r>
          </a:p>
          <a:p>
            <a:endParaRPr lang="en-US" baseline="0" dirty="0" smtClean="0"/>
          </a:p>
          <a:p>
            <a:r>
              <a:rPr lang="en-US" baseline="0" dirty="0" smtClean="0"/>
              <a:t>The analysis will also provide the standard criteria used to appraise employees performance.  The analysis provides information useful in guiding and counseling the employee on how to maximize their performance. The job analysis will finally enable the human resource management to establish a long-term strategic planning </a:t>
            </a:r>
            <a:r>
              <a:rPr lang="en-US" baseline="0" dirty="0" err="1" smtClean="0"/>
              <a:t>oon</a:t>
            </a:r>
            <a:r>
              <a:rPr lang="en-US" baseline="0" dirty="0" smtClean="0"/>
              <a:t> how to manage the available resources.  </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5"/>
          </p:nvPr>
        </p:nvSpPr>
        <p:spPr/>
        <p:txBody>
          <a:bodyPr/>
          <a:lstStyle/>
          <a:p>
            <a:fld id="{B47C0262-84E4-4D5A-ACDD-0CD2A743DA2D}" type="slidenum">
              <a:rPr lang="en-US" smtClean="0"/>
              <a:t>3</a:t>
            </a:fld>
            <a:endParaRPr lang="en-US"/>
          </a:p>
        </p:txBody>
      </p:sp>
    </p:spTree>
    <p:extLst>
      <p:ext uri="{BB962C8B-B14F-4D97-AF65-F5344CB8AC3E}">
        <p14:creationId xmlns:p14="http://schemas.microsoft.com/office/powerpoint/2010/main" val="18397409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Job</a:t>
            </a:r>
            <a:r>
              <a:rPr lang="en-US" baseline="0" dirty="0" smtClean="0"/>
              <a:t> design will involve systematic approaches to get duties, tasks as well as responsibilities organized into a work unit that can be geared towards achieving business objectives </a:t>
            </a:r>
            <a:r>
              <a:rPr lang="en-US" sz="1200" b="0" i="0" kern="1200" dirty="0" smtClean="0">
                <a:solidFill>
                  <a:schemeClr val="tx1"/>
                </a:solidFill>
                <a:effectLst/>
                <a:latin typeface="+mn-lt"/>
                <a:ea typeface="+mn-ea"/>
                <a:cs typeface="+mn-cs"/>
              </a:rPr>
              <a:t>(</a:t>
            </a:r>
            <a:r>
              <a:rPr lang="en-US" sz="1200" b="0" i="0" kern="1200" dirty="0" err="1" smtClean="0">
                <a:solidFill>
                  <a:schemeClr val="tx1"/>
                </a:solidFill>
                <a:effectLst/>
                <a:latin typeface="+mn-lt"/>
                <a:ea typeface="+mn-ea"/>
                <a:cs typeface="+mn-cs"/>
              </a:rPr>
              <a:t>Bajagain</a:t>
            </a:r>
            <a:r>
              <a:rPr lang="en-US" sz="1200" b="0" i="0" kern="1200" dirty="0" smtClean="0">
                <a:solidFill>
                  <a:schemeClr val="tx1"/>
                </a:solidFill>
                <a:effectLst/>
                <a:latin typeface="+mn-lt"/>
                <a:ea typeface="+mn-ea"/>
                <a:cs typeface="+mn-cs"/>
              </a:rPr>
              <a:t>, 2015).</a:t>
            </a:r>
            <a:r>
              <a:rPr lang="en-US" sz="1200" b="0" i="0" kern="1200" baseline="0" dirty="0" smtClean="0">
                <a:solidFill>
                  <a:schemeClr val="tx1"/>
                </a:solidFill>
                <a:effectLst/>
                <a:latin typeface="+mn-lt"/>
                <a:ea typeface="+mn-ea"/>
                <a:cs typeface="+mn-cs"/>
              </a:rPr>
              <a:t> This </a:t>
            </a:r>
            <a:r>
              <a:rPr lang="en-US" baseline="0" dirty="0" smtClean="0"/>
              <a:t>incorporates the qualifications and job content that are needed to meet employee needs in each job.</a:t>
            </a:r>
          </a:p>
          <a:p>
            <a:r>
              <a:rPr lang="en-US" baseline="0" dirty="0" smtClean="0"/>
              <a:t> </a:t>
            </a:r>
          </a:p>
          <a:p>
            <a:r>
              <a:rPr lang="en-US" baseline="0" dirty="0" smtClean="0"/>
              <a:t>Job design is influenced by two types of factors, that is organizational and environmental factors.  The organizational factors include the features of task. For each task involves planning, executing as well as controlling. An employee may be required to carry out a number of tasks, all connected to form a work unit. </a:t>
            </a:r>
          </a:p>
          <a:p>
            <a:r>
              <a:rPr lang="en-US" baseline="0" dirty="0" smtClean="0"/>
              <a:t>The workflow is strongly influenced by the nature of product. It is the product that suggests  the patterns and balance between jobs. The ergonomics involves design of the jobs depending on the physical characteristics and capabilities of individuals. Finally, work practices describes the methods set to guide how job performed. </a:t>
            </a:r>
          </a:p>
          <a:p>
            <a:endParaRPr lang="en-US" baseline="0" dirty="0" smtClean="0"/>
          </a:p>
          <a:p>
            <a:r>
              <a:rPr lang="en-US" baseline="0" dirty="0" smtClean="0"/>
              <a:t>On the other hand, he environmental factors involves the ability of the employees as well as their availability. It is important to give proper attention to the employees who will preform a certain job.  The design of the job should consider the employees and their cultural affiliations,. The job design should as well satisfy the behavioral factors that relate to their needs. The human resource should also give proper feedback  as well as autonomy to the employee concerning the job. The design of the job should also allow the employee to fully exploit their abilities and effectively perform the job.   </a:t>
            </a:r>
          </a:p>
          <a:p>
            <a:endParaRPr lang="en-US" dirty="0"/>
          </a:p>
        </p:txBody>
      </p:sp>
      <p:sp>
        <p:nvSpPr>
          <p:cNvPr id="4" name="Slide Number Placeholder 3"/>
          <p:cNvSpPr>
            <a:spLocks noGrp="1"/>
          </p:cNvSpPr>
          <p:nvPr>
            <p:ph type="sldNum" sz="quarter" idx="5"/>
          </p:nvPr>
        </p:nvSpPr>
        <p:spPr/>
        <p:txBody>
          <a:bodyPr/>
          <a:lstStyle/>
          <a:p>
            <a:fld id="{B47C0262-84E4-4D5A-ACDD-0CD2A743DA2D}" type="slidenum">
              <a:rPr lang="en-US" smtClean="0"/>
              <a:t>4</a:t>
            </a:fld>
            <a:endParaRPr lang="en-US"/>
          </a:p>
        </p:txBody>
      </p:sp>
    </p:spTree>
    <p:extLst>
      <p:ext uri="{BB962C8B-B14F-4D97-AF65-F5344CB8AC3E}">
        <p14:creationId xmlns:p14="http://schemas.microsoft.com/office/powerpoint/2010/main" val="11792171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strike="noStrike" dirty="0" smtClean="0"/>
              <a:t>Job</a:t>
            </a:r>
            <a:r>
              <a:rPr lang="en-US" sz="1400" strike="noStrike" baseline="0" dirty="0" smtClean="0"/>
              <a:t> description is a critical document used by human resource to describe the nature of the job. The document is useful document used by a job analyst to determine what needs to be done, why it is done as well as where it should be done (</a:t>
            </a:r>
            <a:r>
              <a:rPr lang="en-US" sz="1200" b="0" i="0" kern="1200" dirty="0" smtClean="0">
                <a:solidFill>
                  <a:schemeClr val="tx1"/>
                </a:solidFill>
                <a:effectLst/>
                <a:latin typeface="+mn-lt"/>
                <a:ea typeface="+mn-ea"/>
                <a:cs typeface="+mn-cs"/>
              </a:rPr>
              <a:t>Stewart</a:t>
            </a:r>
            <a:r>
              <a:rPr lang="en-US" sz="1200" b="0" i="0" kern="1200" baseline="0" dirty="0" smtClean="0">
                <a:solidFill>
                  <a:schemeClr val="tx1"/>
                </a:solidFill>
                <a:effectLst/>
                <a:latin typeface="+mn-lt"/>
                <a:ea typeface="+mn-ea"/>
                <a:cs typeface="+mn-cs"/>
              </a:rPr>
              <a:t> and </a:t>
            </a:r>
            <a:r>
              <a:rPr lang="en-US" sz="1200" b="0" i="0" kern="1200" dirty="0" smtClean="0">
                <a:solidFill>
                  <a:schemeClr val="tx1"/>
                </a:solidFill>
                <a:effectLst/>
                <a:latin typeface="+mn-lt"/>
                <a:ea typeface="+mn-ea"/>
                <a:cs typeface="+mn-cs"/>
              </a:rPr>
              <a:t>Brown,</a:t>
            </a:r>
            <a:r>
              <a:rPr lang="en-US" sz="1200" b="0" i="0" kern="1200" baseline="0" dirty="0" smtClean="0">
                <a:solidFill>
                  <a:schemeClr val="tx1"/>
                </a:solidFill>
                <a:effectLst/>
                <a:latin typeface="+mn-lt"/>
                <a:ea typeface="+mn-ea"/>
                <a:cs typeface="+mn-cs"/>
              </a:rPr>
              <a:t> 2019)</a:t>
            </a:r>
            <a:r>
              <a:rPr lang="en-US" sz="1200" b="0" i="0" kern="1200" dirty="0" smtClean="0">
                <a:solidFill>
                  <a:schemeClr val="tx1"/>
                </a:solidFill>
                <a:effectLst/>
                <a:latin typeface="+mn-lt"/>
                <a:ea typeface="+mn-ea"/>
                <a:cs typeface="+mn-cs"/>
              </a:rPr>
              <a:t>. </a:t>
            </a:r>
            <a:r>
              <a:rPr lang="en-US" sz="1200" b="0" i="0" kern="1200" baseline="0" dirty="0" smtClean="0">
                <a:solidFill>
                  <a:schemeClr val="tx1"/>
                </a:solidFill>
                <a:effectLst/>
                <a:latin typeface="+mn-lt"/>
                <a:ea typeface="+mn-ea"/>
                <a:cs typeface="+mn-cs"/>
              </a:rPr>
              <a:t>The </a:t>
            </a:r>
            <a:r>
              <a:rPr lang="en-US" sz="1400" strike="noStrike" baseline="0" dirty="0" smtClean="0"/>
              <a:t>job description first provides the job title as well as the other related factors such as sallies, wages as well as other related benefits. </a:t>
            </a:r>
          </a:p>
          <a:p>
            <a:endParaRPr lang="en-US" sz="1400" strike="noStrike" baseline="0" dirty="0" smtClean="0"/>
          </a:p>
          <a:p>
            <a:r>
              <a:rPr lang="en-US" sz="1400" strike="noStrike" baseline="0" dirty="0" smtClean="0"/>
              <a:t>The job description must also provide a summary, describing the expected outputs of the job. The equipment and tools used in executing one’s tasks must also be included in the job description. The working conditions, commonly known as the working environment is also provided in this document. The environment covers such factors as noise, health hazards, cleanliness and temperature among other factors (</a:t>
            </a:r>
            <a:r>
              <a:rPr lang="en-US" sz="1200" b="0" i="0" kern="1200" dirty="0" err="1" smtClean="0">
                <a:solidFill>
                  <a:schemeClr val="tx1"/>
                </a:solidFill>
                <a:effectLst/>
                <a:latin typeface="+mn-lt"/>
                <a:ea typeface="+mn-ea"/>
                <a:cs typeface="+mn-cs"/>
              </a:rPr>
              <a:t>Wehrmeyer</a:t>
            </a:r>
            <a:r>
              <a:rPr lang="en-US" sz="1200" b="0" i="0" kern="1200" dirty="0" smtClean="0">
                <a:solidFill>
                  <a:schemeClr val="tx1"/>
                </a:solidFill>
                <a:effectLst/>
                <a:latin typeface="+mn-lt"/>
                <a:ea typeface="+mn-ea"/>
                <a:cs typeface="+mn-cs"/>
              </a:rPr>
              <a:t>, 2017). </a:t>
            </a:r>
            <a:endParaRPr lang="en-US" sz="1400" strike="noStrike" baseline="0" dirty="0" smtClean="0"/>
          </a:p>
          <a:p>
            <a:r>
              <a:rPr lang="en-US" sz="1400" strike="noStrike" baseline="0" dirty="0" smtClean="0"/>
              <a:t> </a:t>
            </a:r>
          </a:p>
          <a:p>
            <a:r>
              <a:rPr lang="en-US" sz="1400" strike="noStrike" baseline="0" dirty="0" smtClean="0"/>
              <a:t>Finally, the job description must describe the activities, responsibilities as well as duties that an employee is expected to carry out. The description must also, describe social interactions related to the job including expected behavior as well as work group size. </a:t>
            </a:r>
            <a:endParaRPr lang="en-US" sz="1400" strike="noStrike" dirty="0"/>
          </a:p>
        </p:txBody>
      </p:sp>
      <p:sp>
        <p:nvSpPr>
          <p:cNvPr id="4" name="Slide Number Placeholder 3"/>
          <p:cNvSpPr>
            <a:spLocks noGrp="1"/>
          </p:cNvSpPr>
          <p:nvPr>
            <p:ph type="sldNum" sz="quarter" idx="5"/>
          </p:nvPr>
        </p:nvSpPr>
        <p:spPr/>
        <p:txBody>
          <a:bodyPr/>
          <a:lstStyle/>
          <a:p>
            <a:fld id="{B47C0262-84E4-4D5A-ACDD-0CD2A743DA2D}" type="slidenum">
              <a:rPr lang="en-US" smtClean="0"/>
              <a:t>5</a:t>
            </a:fld>
            <a:endParaRPr lang="en-US"/>
          </a:p>
        </p:txBody>
      </p:sp>
    </p:spTree>
    <p:extLst>
      <p:ext uri="{BB962C8B-B14F-4D97-AF65-F5344CB8AC3E}">
        <p14:creationId xmlns:p14="http://schemas.microsoft.com/office/powerpoint/2010/main" val="31475340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Job evaluation</a:t>
            </a:r>
            <a:r>
              <a:rPr lang="en-US" baseline="0" dirty="0" smtClean="0"/>
              <a:t> is a crucial process that evaluates the relative worth of a job. This process may also help in framing compensation programs by the human resources management (</a:t>
            </a:r>
            <a:r>
              <a:rPr lang="en-US" sz="1200" b="0" i="0" kern="1200" dirty="0" err="1" smtClean="0">
                <a:solidFill>
                  <a:schemeClr val="tx1"/>
                </a:solidFill>
                <a:effectLst/>
                <a:latin typeface="+mn-lt"/>
                <a:ea typeface="+mn-ea"/>
                <a:cs typeface="+mn-cs"/>
              </a:rPr>
              <a:t>Morgeson</a:t>
            </a:r>
            <a:r>
              <a:rPr lang="en-US" sz="1200" b="0" i="0" kern="1200" dirty="0" smtClean="0">
                <a:solidFill>
                  <a:schemeClr val="tx1"/>
                </a:solidFill>
                <a:effectLst/>
                <a:latin typeface="+mn-lt"/>
                <a:ea typeface="+mn-ea"/>
                <a:cs typeface="+mn-cs"/>
              </a:rPr>
              <a:t> et al., 2019). </a:t>
            </a:r>
            <a:r>
              <a:rPr lang="en-US" sz="1200" b="0" i="0" kern="1200" baseline="0" dirty="0" smtClean="0">
                <a:solidFill>
                  <a:schemeClr val="tx1"/>
                </a:solidFill>
                <a:effectLst/>
                <a:latin typeface="+mn-lt"/>
                <a:ea typeface="+mn-ea"/>
                <a:cs typeface="+mn-cs"/>
              </a:rPr>
              <a:t> </a:t>
            </a:r>
            <a:r>
              <a:rPr lang="en-US" baseline="0" dirty="0" smtClean="0"/>
              <a:t>Job evaluation is conducted through such methods as observations, questionnaires and interviews. The evaluation will help in promoting equitable salaries, specialization, employee selection, standardization and creating harmony at workplace.</a:t>
            </a:r>
          </a:p>
          <a:p>
            <a:endParaRPr lang="en-US" baseline="0" dirty="0" smtClean="0"/>
          </a:p>
          <a:p>
            <a:r>
              <a:rPr lang="en-US" baseline="0" dirty="0" smtClean="0"/>
              <a:t>A new human resource staff may ask what their job specifications would be. The specifications widely vary depending on legal, procedures, type of work and many other factors.  Job specifications may vary in terms of personal characteristics, physical characteristics, physiological and social characteristics as well as mental characteristics.  </a:t>
            </a:r>
          </a:p>
          <a:p>
            <a:endParaRPr lang="en-US" baseline="0" dirty="0" smtClean="0"/>
          </a:p>
          <a:p>
            <a:r>
              <a:rPr lang="en-US" baseline="0" dirty="0" smtClean="0"/>
              <a:t>To fit in a specific job design, the organization ought to provide the employees with conducive job conditions such as job rotations, moving an employee from one job to another, giving them opportunities to perform different jobs. The organization should as well consider job enrichment by expanding the scope of the job. This slowly reduces monotony and increase the experience of the employee. </a:t>
            </a:r>
            <a:endParaRPr lang="en-US" dirty="0"/>
          </a:p>
        </p:txBody>
      </p:sp>
      <p:sp>
        <p:nvSpPr>
          <p:cNvPr id="4" name="Slide Number Placeholder 3"/>
          <p:cNvSpPr>
            <a:spLocks noGrp="1"/>
          </p:cNvSpPr>
          <p:nvPr>
            <p:ph type="sldNum" sz="quarter" idx="10"/>
          </p:nvPr>
        </p:nvSpPr>
        <p:spPr/>
        <p:txBody>
          <a:bodyPr/>
          <a:lstStyle/>
          <a:p>
            <a:fld id="{B47C0262-84E4-4D5A-ACDD-0CD2A743DA2D}" type="slidenum">
              <a:rPr lang="en-US" smtClean="0"/>
              <a:t>6</a:t>
            </a:fld>
            <a:endParaRPr lang="en-US"/>
          </a:p>
        </p:txBody>
      </p:sp>
    </p:spTree>
    <p:extLst>
      <p:ext uri="{BB962C8B-B14F-4D97-AF65-F5344CB8AC3E}">
        <p14:creationId xmlns:p14="http://schemas.microsoft.com/office/powerpoint/2010/main" val="33899935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Best</a:t>
            </a:r>
            <a:r>
              <a:rPr lang="en-US" baseline="0" dirty="0" smtClean="0"/>
              <a:t> practices is a methodology or  mechanism that has been approved through experience and research to lead to the desired outcome (</a:t>
            </a:r>
            <a:r>
              <a:rPr lang="en-US" sz="1200" b="0" i="0" kern="1200" dirty="0" err="1" smtClean="0">
                <a:solidFill>
                  <a:schemeClr val="tx1"/>
                </a:solidFill>
                <a:effectLst/>
                <a:latin typeface="+mn-lt"/>
                <a:ea typeface="+mn-ea"/>
                <a:cs typeface="+mn-cs"/>
              </a:rPr>
              <a:t>Kerzner</a:t>
            </a:r>
            <a:r>
              <a:rPr lang="en-US" sz="1200" b="0" i="0" kern="1200" dirty="0" smtClean="0">
                <a:solidFill>
                  <a:schemeClr val="tx1"/>
                </a:solidFill>
                <a:effectLst/>
                <a:latin typeface="+mn-lt"/>
                <a:ea typeface="+mn-ea"/>
                <a:cs typeface="+mn-cs"/>
              </a:rPr>
              <a:t>, 2018). </a:t>
            </a:r>
            <a:r>
              <a:rPr lang="en-US" baseline="0" dirty="0" smtClean="0"/>
              <a:t>Using the best practices in any field means using all the knowhow at one’s disposal with an aim of resulting to success. In the human resource field, there are many practices that may lead to a successful job performance. The following are two best practices that may be considered in this context:</a:t>
            </a:r>
          </a:p>
          <a:p>
            <a:r>
              <a:rPr lang="en-US" baseline="0" dirty="0" smtClean="0"/>
              <a:t> </a:t>
            </a:r>
          </a:p>
          <a:p>
            <a:r>
              <a:rPr lang="en-US" baseline="0" dirty="0" smtClean="0"/>
              <a:t>First, a human resource manager needs to create a workplace that is safe and healthy and promotes happiness (</a:t>
            </a:r>
            <a:r>
              <a:rPr lang="en-US" sz="1200" b="0" i="0" kern="1200" dirty="0" err="1" smtClean="0">
                <a:solidFill>
                  <a:schemeClr val="tx1"/>
                </a:solidFill>
                <a:effectLst/>
                <a:latin typeface="+mn-lt"/>
                <a:ea typeface="+mn-ea"/>
                <a:cs typeface="+mn-cs"/>
              </a:rPr>
              <a:t>Grossmeier</a:t>
            </a:r>
            <a:r>
              <a:rPr lang="en-US" sz="1200" b="0" i="0" kern="1200" dirty="0" smtClean="0">
                <a:solidFill>
                  <a:schemeClr val="tx1"/>
                </a:solidFill>
                <a:effectLst/>
                <a:latin typeface="+mn-lt"/>
                <a:ea typeface="+mn-ea"/>
                <a:cs typeface="+mn-cs"/>
              </a:rPr>
              <a:t> et</a:t>
            </a:r>
            <a:r>
              <a:rPr lang="en-US" sz="1200" b="0" i="0" kern="1200" baseline="0" dirty="0" smtClean="0">
                <a:solidFill>
                  <a:schemeClr val="tx1"/>
                </a:solidFill>
                <a:effectLst/>
                <a:latin typeface="+mn-lt"/>
                <a:ea typeface="+mn-ea"/>
                <a:cs typeface="+mn-cs"/>
              </a:rPr>
              <a:t> al., 2016). </a:t>
            </a:r>
            <a:r>
              <a:rPr lang="en-US" baseline="0" dirty="0" smtClean="0"/>
              <a:t>A good workplace gives the workers a good feeling and they can stay in the organization for a long time. The HR manager should conduct numerous surveys to capture the thoughts of the workers. </a:t>
            </a:r>
          </a:p>
          <a:p>
            <a:r>
              <a:rPr lang="en-US" baseline="0" dirty="0" smtClean="0"/>
              <a:t> </a:t>
            </a:r>
          </a:p>
          <a:p>
            <a:r>
              <a:rPr lang="en-US" baseline="0" dirty="0" smtClean="0"/>
              <a:t>Secondly, the HR manager needs to work under a systematic technique that ensures the strategies are supported by knowledge management.  Storing knowledge in databases will ensure the accessibility of such information in an efficient and effective manner (</a:t>
            </a:r>
            <a:r>
              <a:rPr lang="en-US" sz="1200" b="0" i="0" kern="1200" dirty="0" smtClean="0">
                <a:solidFill>
                  <a:schemeClr val="tx1"/>
                </a:solidFill>
                <a:effectLst/>
                <a:latin typeface="+mn-lt"/>
                <a:ea typeface="+mn-ea"/>
                <a:cs typeface="+mn-cs"/>
              </a:rPr>
              <a:t>North</a:t>
            </a:r>
            <a:r>
              <a:rPr lang="en-US" sz="1200" b="0" i="0" kern="1200" baseline="0" dirty="0" smtClean="0">
                <a:solidFill>
                  <a:schemeClr val="tx1"/>
                </a:solidFill>
                <a:effectLst/>
                <a:latin typeface="+mn-lt"/>
                <a:ea typeface="+mn-ea"/>
                <a:cs typeface="+mn-cs"/>
              </a:rPr>
              <a:t> and </a:t>
            </a:r>
            <a:r>
              <a:rPr lang="en-US" sz="1200" b="0" i="0" kern="1200" dirty="0" err="1" smtClean="0">
                <a:solidFill>
                  <a:schemeClr val="tx1"/>
                </a:solidFill>
                <a:effectLst/>
                <a:latin typeface="+mn-lt"/>
                <a:ea typeface="+mn-ea"/>
                <a:cs typeface="+mn-cs"/>
              </a:rPr>
              <a:t>Kumta</a:t>
            </a:r>
            <a:r>
              <a:rPr lang="en-US" sz="1200" b="0" i="0" kern="1200" dirty="0" smtClean="0">
                <a:solidFill>
                  <a:schemeClr val="tx1"/>
                </a:solidFill>
                <a:effectLst/>
                <a:latin typeface="+mn-lt"/>
                <a:ea typeface="+mn-ea"/>
                <a:cs typeface="+mn-cs"/>
              </a:rPr>
              <a:t>, 2018). </a:t>
            </a:r>
            <a:r>
              <a:rPr lang="en-US" baseline="0" dirty="0" smtClean="0"/>
              <a:t>Employees should also share essential information learnt from trainings, workshops and tours. </a:t>
            </a:r>
            <a:endParaRPr lang="en-US" dirty="0"/>
          </a:p>
        </p:txBody>
      </p:sp>
      <p:sp>
        <p:nvSpPr>
          <p:cNvPr id="4" name="Slide Number Placeholder 3"/>
          <p:cNvSpPr>
            <a:spLocks noGrp="1"/>
          </p:cNvSpPr>
          <p:nvPr>
            <p:ph type="sldNum" sz="quarter" idx="5"/>
          </p:nvPr>
        </p:nvSpPr>
        <p:spPr/>
        <p:txBody>
          <a:bodyPr/>
          <a:lstStyle/>
          <a:p>
            <a:fld id="{B47C0262-84E4-4D5A-ACDD-0CD2A743DA2D}" type="slidenum">
              <a:rPr lang="en-US" smtClean="0"/>
              <a:t>7</a:t>
            </a:fld>
            <a:endParaRPr lang="en-US"/>
          </a:p>
        </p:txBody>
      </p:sp>
    </p:spTree>
    <p:extLst>
      <p:ext uri="{BB962C8B-B14F-4D97-AF65-F5344CB8AC3E}">
        <p14:creationId xmlns:p14="http://schemas.microsoft.com/office/powerpoint/2010/main" val="40159995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human resource, employee training is an indispensable concept. Both training and development  are aimed at improving the productivity and performance of the employees (</a:t>
            </a:r>
            <a:r>
              <a:rPr lang="en-US" sz="1200" b="0" i="0" kern="1200" dirty="0" err="1" smtClean="0">
                <a:solidFill>
                  <a:schemeClr val="tx1"/>
                </a:solidFill>
                <a:effectLst/>
                <a:latin typeface="+mn-lt"/>
                <a:ea typeface="+mn-ea"/>
                <a:cs typeface="+mn-cs"/>
              </a:rPr>
              <a:t>Asfaw</a:t>
            </a:r>
            <a:r>
              <a:rPr lang="en-US" sz="1200" b="0" i="0" kern="1200" dirty="0" smtClean="0">
                <a:solidFill>
                  <a:schemeClr val="tx1"/>
                </a:solidFill>
                <a:effectLst/>
                <a:latin typeface="+mn-lt"/>
                <a:ea typeface="+mn-ea"/>
                <a:cs typeface="+mn-cs"/>
              </a:rPr>
              <a:t> et al., 2015). </a:t>
            </a:r>
            <a:r>
              <a:rPr lang="en-US" sz="1200" b="0" i="0" kern="1200" baseline="0" dirty="0" smtClean="0">
                <a:solidFill>
                  <a:schemeClr val="tx1"/>
                </a:solidFill>
                <a:effectLst/>
                <a:latin typeface="+mn-lt"/>
                <a:ea typeface="+mn-ea"/>
                <a:cs typeface="+mn-cs"/>
              </a:rPr>
              <a:t> </a:t>
            </a:r>
            <a:r>
              <a:rPr lang="en-US" baseline="0" dirty="0" smtClean="0"/>
              <a:t>While training is an organized program that develops the skills of the employee depending on their specific jobs, employee development is a self assessment activity organized to enable an organization’s manpower to learn and grow.</a:t>
            </a:r>
          </a:p>
          <a:p>
            <a:endParaRPr lang="en-US" baseline="0" dirty="0" smtClean="0"/>
          </a:p>
          <a:p>
            <a:r>
              <a:rPr lang="en-US" baseline="0" dirty="0" smtClean="0"/>
              <a:t>Employee training is a process of learning where the employees are provided with an opportunity to develop their skills knowledge and competency within their job requirement.</a:t>
            </a:r>
          </a:p>
          <a:p>
            <a:endParaRPr lang="en-US" baseline="0" dirty="0" smtClean="0"/>
          </a:p>
          <a:p>
            <a:r>
              <a:rPr lang="en-US" baseline="0" dirty="0" smtClean="0"/>
              <a:t>employee development  is an educational process aimed at impacting employees’ overall growth. </a:t>
            </a:r>
            <a:endParaRPr lang="en-US" dirty="0"/>
          </a:p>
        </p:txBody>
      </p:sp>
      <p:sp>
        <p:nvSpPr>
          <p:cNvPr id="4" name="Slide Number Placeholder 3"/>
          <p:cNvSpPr>
            <a:spLocks noGrp="1"/>
          </p:cNvSpPr>
          <p:nvPr>
            <p:ph type="sldNum" sz="quarter" idx="5"/>
          </p:nvPr>
        </p:nvSpPr>
        <p:spPr/>
        <p:txBody>
          <a:bodyPr/>
          <a:lstStyle/>
          <a:p>
            <a:fld id="{B47C0262-84E4-4D5A-ACDD-0CD2A743DA2D}" type="slidenum">
              <a:rPr lang="en-US" smtClean="0"/>
              <a:t>8</a:t>
            </a:fld>
            <a:endParaRPr lang="en-US"/>
          </a:p>
        </p:txBody>
      </p:sp>
    </p:spTree>
    <p:extLst>
      <p:ext uri="{BB962C8B-B14F-4D97-AF65-F5344CB8AC3E}">
        <p14:creationId xmlns:p14="http://schemas.microsoft.com/office/powerpoint/2010/main" val="16275213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Training employees makes them happier, more</a:t>
            </a:r>
            <a:r>
              <a:rPr lang="en-US" baseline="0" dirty="0" smtClean="0"/>
              <a:t> loyal, and wiser, which eventually leads to business success.  The training should however enable the employees to move the organization towards achieving its goals and vision (</a:t>
            </a:r>
            <a:r>
              <a:rPr lang="en-US" sz="1200" b="0" i="0" kern="1200" dirty="0" smtClean="0">
                <a:solidFill>
                  <a:schemeClr val="tx1"/>
                </a:solidFill>
                <a:effectLst/>
                <a:latin typeface="+mn-lt"/>
                <a:ea typeface="+mn-ea"/>
                <a:cs typeface="+mn-cs"/>
              </a:rPr>
              <a:t>Boone et al., 2019). </a:t>
            </a:r>
            <a:r>
              <a:rPr lang="en-US" baseline="0" dirty="0" smtClean="0"/>
              <a:t>The training should however enable the employees to move the organization towards achieving its goals and vision. The following are ways in which human resources can connect the training of employees with the organizational goals.</a:t>
            </a:r>
          </a:p>
          <a:p>
            <a:endParaRPr lang="en-US" baseline="0" dirty="0" smtClean="0"/>
          </a:p>
          <a:p>
            <a:r>
              <a:rPr lang="en-US" baseline="0" dirty="0" smtClean="0"/>
              <a:t>First, the human resource should focus on defining the vision, mission and goals that the organization wants to achieve in future. The goals must be smartly presented to reduce ambiguity and capture the attention of the employees towards achieving this goal. </a:t>
            </a:r>
          </a:p>
          <a:p>
            <a:r>
              <a:rPr lang="en-US" baseline="0" dirty="0" smtClean="0"/>
              <a:t>Secondly, the human resource must conduct various surveys to identify the gaps hat exist within the organization so that the training is aimed at filling those gaps. The gaps could be that the employees performance is not in accordance to their job requirements. Training such employees ensure that they do jot only achieve their goals within their job but also for the entire organization.   </a:t>
            </a:r>
          </a:p>
          <a:p>
            <a:r>
              <a:rPr lang="en-US" baseline="0" dirty="0" smtClean="0"/>
              <a:t>The human resource manager must explain to the employees why they need to take place in the training program. Communicating the purpose of training ensures that the employees are aware of the reason they trained and they can apply what they learnt in their daily tasks. </a:t>
            </a:r>
          </a:p>
          <a:p>
            <a:r>
              <a:rPr lang="en-US" baseline="0" dirty="0" smtClean="0"/>
              <a:t>Finally, the HR manger must ensure that the training offered to the employees is appropriate and that it will benefit the employees as well as the organization. Organizing a perfect training ensures that the organization does not waste resources and tie with the trainings. The HR manager may consider an eLearning program depending on the needed skills as well as who needs to learn them. </a:t>
            </a:r>
          </a:p>
          <a:p>
            <a:r>
              <a:rPr lang="en-US" baseline="0" dirty="0" smtClean="0"/>
              <a:t>  </a:t>
            </a:r>
            <a:endParaRPr lang="en-US" dirty="0" smtClean="0"/>
          </a:p>
          <a:p>
            <a:endParaRPr lang="en-US" dirty="0"/>
          </a:p>
        </p:txBody>
      </p:sp>
      <p:sp>
        <p:nvSpPr>
          <p:cNvPr id="4" name="Slide Number Placeholder 3"/>
          <p:cNvSpPr>
            <a:spLocks noGrp="1"/>
          </p:cNvSpPr>
          <p:nvPr>
            <p:ph type="sldNum" sz="quarter" idx="10"/>
          </p:nvPr>
        </p:nvSpPr>
        <p:spPr/>
        <p:txBody>
          <a:bodyPr/>
          <a:lstStyle/>
          <a:p>
            <a:fld id="{B47C0262-84E4-4D5A-ACDD-0CD2A743DA2D}" type="slidenum">
              <a:rPr lang="en-US" smtClean="0"/>
              <a:t>9</a:t>
            </a:fld>
            <a:endParaRPr lang="en-US"/>
          </a:p>
        </p:txBody>
      </p:sp>
    </p:spTree>
    <p:extLst>
      <p:ext uri="{BB962C8B-B14F-4D97-AF65-F5344CB8AC3E}">
        <p14:creationId xmlns:p14="http://schemas.microsoft.com/office/powerpoint/2010/main" val="38796522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47C0262-84E4-4D5A-ACDD-0CD2A743DA2D}" type="slidenum">
              <a:rPr lang="en-US" smtClean="0"/>
              <a:t>10</a:t>
            </a:fld>
            <a:endParaRPr lang="en-US"/>
          </a:p>
        </p:txBody>
      </p:sp>
    </p:spTree>
    <p:extLst>
      <p:ext uri="{BB962C8B-B14F-4D97-AF65-F5344CB8AC3E}">
        <p14:creationId xmlns:p14="http://schemas.microsoft.com/office/powerpoint/2010/main" val="16275213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10/5/2019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10/5/2019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10/5/2019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10/5/2019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binodbajagain.com.np/blogs/80"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AAB5B1F-0B42-48E3-B973-9D1CF7ED66E5}"/>
              </a:ext>
            </a:extLst>
          </p:cNvPr>
          <p:cNvSpPr>
            <a:spLocks noGrp="1"/>
          </p:cNvSpPr>
          <p:nvPr>
            <p:ph type="ctrTitle"/>
          </p:nvPr>
        </p:nvSpPr>
        <p:spPr>
          <a:xfrm>
            <a:off x="0" y="0"/>
            <a:ext cx="12192000" cy="1463040"/>
          </a:xfrm>
          <a:solidFill>
            <a:schemeClr val="accent6">
              <a:lumMod val="20000"/>
              <a:lumOff val="80000"/>
            </a:schemeClr>
          </a:solidFill>
        </p:spPr>
        <p:txBody>
          <a:bodyPr/>
          <a:lstStyle/>
          <a:p>
            <a:pPr algn="ctr"/>
            <a:r>
              <a:rPr lang="en-US" dirty="0">
                <a:solidFill>
                  <a:schemeClr val="tx1"/>
                </a:solidFill>
              </a:rPr>
              <a:t>Recruiting and Developing Talent</a:t>
            </a:r>
          </a:p>
        </p:txBody>
      </p:sp>
      <p:sp>
        <p:nvSpPr>
          <p:cNvPr id="3" name="Subtitle 2">
            <a:extLst>
              <a:ext uri="{FF2B5EF4-FFF2-40B4-BE49-F238E27FC236}">
                <a16:creationId xmlns="" xmlns:a16="http://schemas.microsoft.com/office/drawing/2014/main" id="{B4A57F3D-BD86-4459-8AB2-1DDB6549DE74}"/>
              </a:ext>
            </a:extLst>
          </p:cNvPr>
          <p:cNvSpPr>
            <a:spLocks noGrp="1"/>
          </p:cNvSpPr>
          <p:nvPr>
            <p:ph type="subTitle" idx="1"/>
          </p:nvPr>
        </p:nvSpPr>
        <p:spPr>
          <a:xfrm>
            <a:off x="2011678" y="1463040"/>
            <a:ext cx="7059170" cy="5394960"/>
          </a:xfrm>
          <a:solidFill>
            <a:schemeClr val="bg1">
              <a:lumMod val="85000"/>
            </a:schemeClr>
          </a:solidFill>
        </p:spPr>
        <p:txBody>
          <a:bodyPr>
            <a:normAutofit/>
          </a:bodyPr>
          <a:lstStyle/>
          <a:p>
            <a:pPr algn="ctr"/>
            <a:endParaRPr lang="en-US" sz="3200" dirty="0" smtClean="0">
              <a:solidFill>
                <a:srgbClr val="FF0000"/>
              </a:solidFill>
            </a:endParaRPr>
          </a:p>
          <a:p>
            <a:pPr algn="ctr"/>
            <a:endParaRPr lang="en-US" sz="3200" dirty="0">
              <a:solidFill>
                <a:srgbClr val="FF0000"/>
              </a:solidFill>
            </a:endParaRPr>
          </a:p>
          <a:p>
            <a:pPr algn="ctr"/>
            <a:endParaRPr lang="en-US" sz="3200" dirty="0" smtClean="0">
              <a:solidFill>
                <a:schemeClr val="tx1"/>
              </a:solidFill>
            </a:endParaRPr>
          </a:p>
          <a:p>
            <a:pPr algn="ctr"/>
            <a:r>
              <a:rPr lang="en-US" sz="3200" dirty="0" smtClean="0">
                <a:solidFill>
                  <a:schemeClr val="tx1"/>
                </a:solidFill>
              </a:rPr>
              <a:t>Employee </a:t>
            </a:r>
            <a:r>
              <a:rPr lang="en-US" sz="3200" dirty="0">
                <a:solidFill>
                  <a:schemeClr val="tx1"/>
                </a:solidFill>
              </a:rPr>
              <a:t>Life Cycle Best </a:t>
            </a:r>
            <a:r>
              <a:rPr lang="en-US" sz="3200" dirty="0" smtClean="0">
                <a:solidFill>
                  <a:schemeClr val="tx1"/>
                </a:solidFill>
              </a:rPr>
              <a:t>Practices</a:t>
            </a:r>
          </a:p>
          <a:p>
            <a:pPr algn="ctr"/>
            <a:r>
              <a:rPr lang="en-US" sz="3200" dirty="0" smtClean="0">
                <a:solidFill>
                  <a:schemeClr val="tx1"/>
                </a:solidFill>
              </a:rPr>
              <a:t>Student’s Name</a:t>
            </a:r>
          </a:p>
          <a:p>
            <a:pPr algn="ctr"/>
            <a:r>
              <a:rPr lang="en-US" sz="3200" dirty="0" smtClean="0">
                <a:solidFill>
                  <a:schemeClr val="tx1"/>
                </a:solidFill>
              </a:rPr>
              <a:t>University</a:t>
            </a:r>
            <a:endParaRPr lang="en-US" sz="3200" dirty="0">
              <a:solidFill>
                <a:schemeClr val="tx1"/>
              </a:solidFill>
            </a:endParaRPr>
          </a:p>
          <a:p>
            <a:pPr algn="ctr"/>
            <a:endParaRPr lang="en-US" sz="3200" dirty="0">
              <a:solidFill>
                <a:srgbClr val="FF0000"/>
              </a:solidFill>
            </a:endParaRPr>
          </a:p>
        </p:txBody>
      </p:sp>
    </p:spTree>
    <p:extLst>
      <p:ext uri="{BB962C8B-B14F-4D97-AF65-F5344CB8AC3E}">
        <p14:creationId xmlns:p14="http://schemas.microsoft.com/office/powerpoint/2010/main" val="3543257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258" y="609600"/>
            <a:ext cx="11894742" cy="835152"/>
          </a:xfrm>
          <a:solidFill>
            <a:schemeClr val="accent6">
              <a:lumMod val="40000"/>
              <a:lumOff val="60000"/>
            </a:schemeClr>
          </a:solidFill>
        </p:spPr>
        <p:txBody>
          <a:bodyPr>
            <a:normAutofit fontScale="90000"/>
          </a:bodyPr>
          <a:lstStyle/>
          <a:p>
            <a:r>
              <a:rPr lang="en-US" dirty="0" smtClean="0">
                <a:solidFill>
                  <a:srgbClr val="FF0000"/>
                </a:solidFill>
              </a:rPr>
              <a:t>Introduction</a:t>
            </a:r>
            <a:br>
              <a:rPr lang="en-US" dirty="0" smtClean="0">
                <a:solidFill>
                  <a:srgbClr val="FF0000"/>
                </a:solidFill>
              </a:rPr>
            </a:br>
            <a:endParaRPr lang="en-US" dirty="0">
              <a:solidFill>
                <a:srgbClr val="FF0000"/>
              </a:solidFill>
            </a:endParaRPr>
          </a:p>
        </p:txBody>
      </p:sp>
      <p:sp>
        <p:nvSpPr>
          <p:cNvPr id="3" name="Content Placeholder 2"/>
          <p:cNvSpPr>
            <a:spLocks noGrp="1"/>
          </p:cNvSpPr>
          <p:nvPr>
            <p:ph idx="1"/>
          </p:nvPr>
        </p:nvSpPr>
        <p:spPr>
          <a:xfrm>
            <a:off x="297258" y="1444752"/>
            <a:ext cx="8942154" cy="5065776"/>
          </a:xfrm>
          <a:solidFill>
            <a:schemeClr val="bg1">
              <a:lumMod val="85000"/>
            </a:schemeClr>
          </a:solidFill>
        </p:spPr>
        <p:txBody>
          <a:bodyPr>
            <a:noAutofit/>
          </a:bodyPr>
          <a:lstStyle/>
          <a:p>
            <a:pPr>
              <a:buClr>
                <a:srgbClr val="FF0000"/>
              </a:buClr>
            </a:pPr>
            <a:r>
              <a:rPr lang="en-US" sz="2400" dirty="0" smtClean="0"/>
              <a:t>The employee hiring process is a critical part in running ay business, this applies to a small business owner, HR manager of a large company CEO. </a:t>
            </a:r>
            <a:endParaRPr lang="en-US" sz="2400" dirty="0" smtClean="0"/>
          </a:p>
          <a:p>
            <a:pPr>
              <a:buClr>
                <a:srgbClr val="FF0000"/>
              </a:buClr>
            </a:pPr>
            <a:r>
              <a:rPr lang="en-US" sz="2400" dirty="0" smtClean="0"/>
              <a:t>Hiring </a:t>
            </a:r>
            <a:r>
              <a:rPr lang="en-US" sz="2400" dirty="0" smtClean="0"/>
              <a:t>and developing talent can be a difficult thing if you o not have a clear plan on how to nature and develop the new talents in your organization. </a:t>
            </a:r>
            <a:endParaRPr lang="en-US" sz="2400" dirty="0" smtClean="0"/>
          </a:p>
          <a:p>
            <a:pPr>
              <a:buClr>
                <a:srgbClr val="FF0000"/>
              </a:buClr>
            </a:pPr>
            <a:r>
              <a:rPr lang="en-US" sz="2400" dirty="0" smtClean="0"/>
              <a:t>The </a:t>
            </a:r>
            <a:r>
              <a:rPr lang="en-US" sz="2400" dirty="0" smtClean="0"/>
              <a:t>HR managers therefore need a series of essential practice guidelines to let them perform their recruiting and talent development perfectly. </a:t>
            </a:r>
            <a:endParaRPr lang="en-US" sz="2400" dirty="0" smtClean="0"/>
          </a:p>
          <a:p>
            <a:pPr>
              <a:buClr>
                <a:srgbClr val="FF0000"/>
              </a:buClr>
            </a:pPr>
            <a:r>
              <a:rPr lang="en-US" sz="2400" dirty="0" smtClean="0"/>
              <a:t>This </a:t>
            </a:r>
            <a:r>
              <a:rPr lang="en-US" sz="2400" dirty="0" smtClean="0"/>
              <a:t>presentation describes the guidelines that can be used by new human resource staff in developing their career and ensuring an effective performance.  </a:t>
            </a:r>
            <a:endParaRPr lang="en-US" sz="2400" dirty="0"/>
          </a:p>
        </p:txBody>
      </p:sp>
      <p:pic>
        <p:nvPicPr>
          <p:cNvPr id="1026" name="Picture 2" descr="Image result for Introduc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4002" y="1444752"/>
            <a:ext cx="2917998" cy="5065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45643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73C9BF-698D-4BF7-8708-A4A26C6AC4C3}"/>
              </a:ext>
            </a:extLst>
          </p:cNvPr>
          <p:cNvSpPr>
            <a:spLocks noGrp="1"/>
          </p:cNvSpPr>
          <p:nvPr>
            <p:ph type="title"/>
          </p:nvPr>
        </p:nvSpPr>
        <p:spPr>
          <a:xfrm>
            <a:off x="199138" y="420624"/>
            <a:ext cx="11992862" cy="1078991"/>
          </a:xfrm>
          <a:solidFill>
            <a:schemeClr val="accent6">
              <a:lumMod val="20000"/>
              <a:lumOff val="80000"/>
            </a:schemeClr>
          </a:solidFill>
        </p:spPr>
        <p:txBody>
          <a:bodyPr>
            <a:normAutofit fontScale="90000"/>
          </a:bodyPr>
          <a:lstStyle/>
          <a:p>
            <a:pPr algn="ctr"/>
            <a:r>
              <a:rPr lang="en-US" sz="4000" b="1" dirty="0">
                <a:solidFill>
                  <a:srgbClr val="FF0000"/>
                </a:solidFill>
              </a:rPr>
              <a:t>Job </a:t>
            </a:r>
            <a:r>
              <a:rPr lang="en-US" sz="4000" b="1" dirty="0" smtClean="0">
                <a:solidFill>
                  <a:srgbClr val="FF0000"/>
                </a:solidFill>
              </a:rPr>
              <a:t>Analysis</a:t>
            </a:r>
            <a:r>
              <a:rPr lang="en-US" sz="4000" b="1" dirty="0">
                <a:solidFill>
                  <a:srgbClr val="FF0000"/>
                </a:solidFill>
              </a:rPr>
              <a:t/>
            </a:r>
            <a:br>
              <a:rPr lang="en-US" sz="4000" b="1" dirty="0">
                <a:solidFill>
                  <a:srgbClr val="FF0000"/>
                </a:solidFill>
              </a:rPr>
            </a:br>
            <a:endParaRPr lang="en-US" sz="4000" b="1" dirty="0">
              <a:solidFill>
                <a:srgbClr val="FF0000"/>
              </a:solidFill>
            </a:endParaRPr>
          </a:p>
        </p:txBody>
      </p:sp>
      <p:sp>
        <p:nvSpPr>
          <p:cNvPr id="3" name="Content Placeholder 2">
            <a:extLst>
              <a:ext uri="{FF2B5EF4-FFF2-40B4-BE49-F238E27FC236}">
                <a16:creationId xmlns="" xmlns:a16="http://schemas.microsoft.com/office/drawing/2014/main" id="{C445364C-44BD-4379-8418-E36830F4FF11}"/>
              </a:ext>
            </a:extLst>
          </p:cNvPr>
          <p:cNvSpPr>
            <a:spLocks noGrp="1"/>
          </p:cNvSpPr>
          <p:nvPr>
            <p:ph idx="1"/>
          </p:nvPr>
        </p:nvSpPr>
        <p:spPr>
          <a:xfrm>
            <a:off x="199137" y="1499616"/>
            <a:ext cx="5031231" cy="4791456"/>
          </a:xfrm>
          <a:solidFill>
            <a:schemeClr val="bg1">
              <a:lumMod val="85000"/>
            </a:schemeClr>
          </a:solidFill>
        </p:spPr>
        <p:txBody>
          <a:bodyPr>
            <a:noAutofit/>
          </a:bodyPr>
          <a:lstStyle/>
          <a:p>
            <a:r>
              <a:rPr lang="en-US" sz="2800" dirty="0" smtClean="0">
                <a:solidFill>
                  <a:srgbClr val="00B0F0"/>
                </a:solidFill>
              </a:rPr>
              <a:t>Job analysis comprises of the following activities</a:t>
            </a:r>
          </a:p>
          <a:p>
            <a:pPr marL="514350" indent="-514350">
              <a:buClr>
                <a:srgbClr val="FF0000"/>
              </a:buClr>
              <a:buFont typeface="+mj-lt"/>
              <a:buAutoNum type="romanLcPeriod"/>
            </a:pPr>
            <a:r>
              <a:rPr lang="en-US" sz="2800" dirty="0" smtClean="0"/>
              <a:t>Planning of manpower</a:t>
            </a:r>
          </a:p>
          <a:p>
            <a:pPr marL="514350" indent="-514350">
              <a:buClr>
                <a:srgbClr val="FF0000"/>
              </a:buClr>
              <a:buFont typeface="+mj-lt"/>
              <a:buAutoNum type="romanLcPeriod"/>
            </a:pPr>
            <a:r>
              <a:rPr lang="en-US" sz="2800" dirty="0" smtClean="0"/>
              <a:t>Recruiting staff</a:t>
            </a:r>
          </a:p>
          <a:p>
            <a:pPr marL="514350" indent="-514350">
              <a:buClr>
                <a:srgbClr val="FF0000"/>
              </a:buClr>
              <a:buFont typeface="+mj-lt"/>
              <a:buAutoNum type="romanLcPeriod"/>
            </a:pPr>
            <a:r>
              <a:rPr lang="en-US" sz="2800" dirty="0" smtClean="0"/>
              <a:t>Candidate selection</a:t>
            </a:r>
          </a:p>
          <a:p>
            <a:pPr marL="514350" indent="-514350">
              <a:buClr>
                <a:srgbClr val="FF0000"/>
              </a:buClr>
              <a:buFont typeface="+mj-lt"/>
              <a:buAutoNum type="romanLcPeriod"/>
            </a:pPr>
            <a:r>
              <a:rPr lang="en-US" sz="2800" dirty="0" smtClean="0"/>
              <a:t>Career development and training</a:t>
            </a:r>
          </a:p>
          <a:p>
            <a:pPr marL="514350" indent="-514350">
              <a:buClr>
                <a:srgbClr val="FF0000"/>
              </a:buClr>
              <a:buFont typeface="+mj-lt"/>
              <a:buAutoNum type="romanLcPeriod"/>
            </a:pPr>
            <a:r>
              <a:rPr lang="en-US" sz="2800" dirty="0" smtClean="0"/>
              <a:t>Socialization and </a:t>
            </a:r>
            <a:r>
              <a:rPr lang="en-US" sz="2800" dirty="0" smtClean="0"/>
              <a:t>placement</a:t>
            </a:r>
            <a:endParaRPr lang="en-US" sz="2800" dirty="0" smtClean="0"/>
          </a:p>
        </p:txBody>
      </p:sp>
      <p:sp>
        <p:nvSpPr>
          <p:cNvPr id="4" name="Content Placeholder 2">
            <a:extLst>
              <a:ext uri="{FF2B5EF4-FFF2-40B4-BE49-F238E27FC236}">
                <a16:creationId xmlns="" xmlns:a16="http://schemas.microsoft.com/office/drawing/2014/main" id="{C445364C-44BD-4379-8418-E36830F4FF11}"/>
              </a:ext>
            </a:extLst>
          </p:cNvPr>
          <p:cNvSpPr txBox="1">
            <a:spLocks/>
          </p:cNvSpPr>
          <p:nvPr/>
        </p:nvSpPr>
        <p:spPr>
          <a:xfrm>
            <a:off x="5230368" y="1499617"/>
            <a:ext cx="3803904" cy="4791456"/>
          </a:xfrm>
          <a:prstGeom prst="rect">
            <a:avLst/>
          </a:prstGeom>
          <a:solidFill>
            <a:schemeClr val="bg1">
              <a:lumMod val="85000"/>
            </a:schemeClr>
          </a:solidFill>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514350" indent="-514350">
              <a:buClr>
                <a:srgbClr val="FF0000"/>
              </a:buClr>
              <a:buFont typeface="+mj-lt"/>
              <a:buAutoNum type="romanLcPeriod" startAt="6"/>
            </a:pPr>
            <a:r>
              <a:rPr lang="en-US" sz="3200" dirty="0" smtClean="0"/>
              <a:t>Compensation</a:t>
            </a:r>
          </a:p>
          <a:p>
            <a:pPr marL="514350" indent="-514350">
              <a:buClr>
                <a:srgbClr val="FF0000"/>
              </a:buClr>
              <a:buFont typeface="+mj-lt"/>
              <a:buAutoNum type="romanLcPeriod" startAt="6"/>
            </a:pPr>
            <a:r>
              <a:rPr lang="en-US" sz="3200" dirty="0" smtClean="0"/>
              <a:t>Employee welfare</a:t>
            </a:r>
          </a:p>
          <a:p>
            <a:pPr marL="514350" indent="-514350">
              <a:buClr>
                <a:srgbClr val="FF0000"/>
              </a:buClr>
              <a:buFont typeface="+mj-lt"/>
              <a:buAutoNum type="romanLcPeriod" startAt="6"/>
            </a:pPr>
            <a:r>
              <a:rPr lang="en-US" sz="3200" dirty="0" smtClean="0"/>
              <a:t>Appraisal</a:t>
            </a:r>
          </a:p>
          <a:p>
            <a:pPr marL="514350" indent="-514350">
              <a:buClr>
                <a:srgbClr val="FF0000"/>
              </a:buClr>
              <a:buFont typeface="+mj-lt"/>
              <a:buAutoNum type="romanLcPeriod" startAt="6"/>
            </a:pPr>
            <a:r>
              <a:rPr lang="en-US" sz="3200" dirty="0" smtClean="0"/>
              <a:t>Counseling</a:t>
            </a:r>
          </a:p>
          <a:p>
            <a:pPr marL="514350" indent="-514350">
              <a:buClr>
                <a:srgbClr val="FF0000"/>
              </a:buClr>
              <a:buFont typeface="+mj-lt"/>
              <a:buAutoNum type="romanLcPeriod" startAt="6"/>
            </a:pPr>
            <a:r>
              <a:rPr lang="en-US" sz="3200" dirty="0" smtClean="0"/>
              <a:t>Strategic planning</a:t>
            </a:r>
            <a:endParaRPr lang="en-US" sz="3200" dirty="0"/>
          </a:p>
        </p:txBody>
      </p:sp>
      <p:pic>
        <p:nvPicPr>
          <p:cNvPr id="2050" name="Picture 2" descr="Image result for Job Analys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03920" y="1468215"/>
            <a:ext cx="3688080" cy="48542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68931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E2C2A93-CE4E-4B12-9128-23A9A50FE4D0}"/>
              </a:ext>
            </a:extLst>
          </p:cNvPr>
          <p:cNvSpPr>
            <a:spLocks noGrp="1"/>
          </p:cNvSpPr>
          <p:nvPr>
            <p:ph type="title"/>
          </p:nvPr>
        </p:nvSpPr>
        <p:spPr>
          <a:xfrm>
            <a:off x="0" y="554736"/>
            <a:ext cx="12192000" cy="798576"/>
          </a:xfrm>
          <a:solidFill>
            <a:schemeClr val="accent6">
              <a:lumMod val="20000"/>
              <a:lumOff val="80000"/>
            </a:schemeClr>
          </a:solidFill>
        </p:spPr>
        <p:txBody>
          <a:bodyPr/>
          <a:lstStyle/>
          <a:p>
            <a:pPr algn="ctr"/>
            <a:r>
              <a:rPr lang="en-US" b="1" dirty="0">
                <a:solidFill>
                  <a:srgbClr val="FF0000"/>
                </a:solidFill>
              </a:rPr>
              <a:t>Job Design</a:t>
            </a:r>
          </a:p>
        </p:txBody>
      </p:sp>
      <p:sp>
        <p:nvSpPr>
          <p:cNvPr id="5" name="Content Placeholder 4">
            <a:extLst>
              <a:ext uri="{FF2B5EF4-FFF2-40B4-BE49-F238E27FC236}">
                <a16:creationId xmlns="" xmlns:a16="http://schemas.microsoft.com/office/drawing/2014/main" id="{40BFE273-3C90-4541-9114-EB4E41251772}"/>
              </a:ext>
            </a:extLst>
          </p:cNvPr>
          <p:cNvSpPr>
            <a:spLocks noGrp="1"/>
          </p:cNvSpPr>
          <p:nvPr>
            <p:ph idx="1"/>
          </p:nvPr>
        </p:nvSpPr>
        <p:spPr>
          <a:xfrm>
            <a:off x="3780198" y="1353312"/>
            <a:ext cx="8411802" cy="4937760"/>
          </a:xfrm>
          <a:solidFill>
            <a:schemeClr val="bg1">
              <a:lumMod val="85000"/>
            </a:schemeClr>
          </a:solidFill>
        </p:spPr>
        <p:txBody>
          <a:bodyPr>
            <a:noAutofit/>
          </a:bodyPr>
          <a:lstStyle/>
          <a:p>
            <a:r>
              <a:rPr lang="en-US" sz="2800" dirty="0" smtClean="0"/>
              <a:t>Job design </a:t>
            </a:r>
          </a:p>
          <a:p>
            <a:pPr>
              <a:buFont typeface="Wingdings" pitchFamily="2" charset="2"/>
              <a:buChar char="v"/>
            </a:pPr>
            <a:r>
              <a:rPr lang="en-US" sz="2800" dirty="0" smtClean="0"/>
              <a:t>Organizational factors will include task characteristic, workflow, economics and work practices. </a:t>
            </a:r>
          </a:p>
          <a:p>
            <a:pPr>
              <a:buFont typeface="Wingdings" pitchFamily="2" charset="2"/>
              <a:buChar char="v"/>
            </a:pPr>
            <a:r>
              <a:rPr lang="en-US" sz="2800" dirty="0" smtClean="0"/>
              <a:t>Environmental factors include employee capabilities, social cultural expectations, behavioral factors, feedback, autonomy as well as use of abilities.</a:t>
            </a:r>
          </a:p>
        </p:txBody>
      </p:sp>
      <p:pic>
        <p:nvPicPr>
          <p:cNvPr id="6" name="Picture 5"/>
          <p:cNvPicPr>
            <a:picLocks noChangeAspect="1"/>
          </p:cNvPicPr>
          <p:nvPr/>
        </p:nvPicPr>
        <p:blipFill rotWithShape="1">
          <a:blip r:embed="rId3"/>
          <a:srcRect l="12161" t="5076" r="12357" b="6526"/>
          <a:stretch/>
        </p:blipFill>
        <p:spPr>
          <a:xfrm>
            <a:off x="164592" y="1353312"/>
            <a:ext cx="3615606" cy="4937760"/>
          </a:xfrm>
          <a:prstGeom prst="rect">
            <a:avLst/>
          </a:prstGeom>
        </p:spPr>
      </p:pic>
    </p:spTree>
    <p:extLst>
      <p:ext uri="{BB962C8B-B14F-4D97-AF65-F5344CB8AC3E}">
        <p14:creationId xmlns:p14="http://schemas.microsoft.com/office/powerpoint/2010/main" val="32169667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7EC3544-1865-486B-9EB7-3C4504B213CF}"/>
              </a:ext>
            </a:extLst>
          </p:cNvPr>
          <p:cNvSpPr>
            <a:spLocks noGrp="1"/>
          </p:cNvSpPr>
          <p:nvPr>
            <p:ph type="title"/>
          </p:nvPr>
        </p:nvSpPr>
        <p:spPr>
          <a:xfrm>
            <a:off x="677334" y="609600"/>
            <a:ext cx="11514666" cy="1093789"/>
          </a:xfrm>
          <a:solidFill>
            <a:schemeClr val="accent6">
              <a:lumMod val="20000"/>
              <a:lumOff val="80000"/>
            </a:schemeClr>
          </a:solidFill>
        </p:spPr>
        <p:txBody>
          <a:bodyPr/>
          <a:lstStyle/>
          <a:p>
            <a:pPr algn="ctr"/>
            <a:r>
              <a:rPr lang="en-US" b="1" dirty="0" smtClean="0">
                <a:solidFill>
                  <a:srgbClr val="FF0000"/>
                </a:solidFill>
              </a:rPr>
              <a:t>Job Description</a:t>
            </a:r>
            <a:endParaRPr lang="en-US" b="1" dirty="0">
              <a:solidFill>
                <a:srgbClr val="FF0000"/>
              </a:solidFill>
            </a:endParaRPr>
          </a:p>
        </p:txBody>
      </p:sp>
      <p:sp>
        <p:nvSpPr>
          <p:cNvPr id="3" name="Content Placeholder 2">
            <a:extLst>
              <a:ext uri="{FF2B5EF4-FFF2-40B4-BE49-F238E27FC236}">
                <a16:creationId xmlns="" xmlns:a16="http://schemas.microsoft.com/office/drawing/2014/main" id="{33CC302D-6B4B-413D-8A1F-9A0FF337B43E}"/>
              </a:ext>
            </a:extLst>
          </p:cNvPr>
          <p:cNvSpPr>
            <a:spLocks noGrp="1"/>
          </p:cNvSpPr>
          <p:nvPr>
            <p:ph idx="1"/>
          </p:nvPr>
        </p:nvSpPr>
        <p:spPr>
          <a:xfrm>
            <a:off x="677334" y="1703389"/>
            <a:ext cx="7515690" cy="4770563"/>
          </a:xfrm>
          <a:solidFill>
            <a:schemeClr val="bg1">
              <a:lumMod val="85000"/>
            </a:schemeClr>
          </a:solidFill>
        </p:spPr>
        <p:txBody>
          <a:bodyPr>
            <a:normAutofit fontScale="92500"/>
          </a:bodyPr>
          <a:lstStyle/>
          <a:p>
            <a:pPr>
              <a:buClr>
                <a:srgbClr val="FF0000"/>
              </a:buClr>
            </a:pPr>
            <a:r>
              <a:rPr lang="en-US" sz="3600" dirty="0" smtClean="0">
                <a:solidFill>
                  <a:srgbClr val="0070C0"/>
                </a:solidFill>
              </a:rPr>
              <a:t>Job description</a:t>
            </a:r>
          </a:p>
          <a:p>
            <a:pPr>
              <a:buClr>
                <a:srgbClr val="FF0000"/>
              </a:buClr>
            </a:pPr>
            <a:r>
              <a:rPr lang="en-US" sz="3600" dirty="0" smtClean="0">
                <a:solidFill>
                  <a:srgbClr val="0070C0"/>
                </a:solidFill>
              </a:rPr>
              <a:t>The job description  should provide the following information: </a:t>
            </a:r>
          </a:p>
          <a:p>
            <a:pPr lvl="2">
              <a:buClr>
                <a:srgbClr val="FF0000"/>
              </a:buClr>
              <a:buFont typeface="Wingdings" pitchFamily="2" charset="2"/>
              <a:buChar char="v"/>
            </a:pPr>
            <a:r>
              <a:rPr lang="en-US" sz="3200" dirty="0" smtClean="0"/>
              <a:t> title of the job</a:t>
            </a:r>
          </a:p>
          <a:p>
            <a:pPr lvl="2">
              <a:buClr>
                <a:srgbClr val="FF0000"/>
              </a:buClr>
              <a:buFont typeface="Wingdings" pitchFamily="2" charset="2"/>
              <a:buChar char="v"/>
            </a:pPr>
            <a:r>
              <a:rPr lang="en-US" sz="3200" dirty="0" smtClean="0"/>
              <a:t>Job summary</a:t>
            </a:r>
          </a:p>
          <a:p>
            <a:pPr lvl="2">
              <a:buClr>
                <a:srgbClr val="FF0000"/>
              </a:buClr>
              <a:buFont typeface="Wingdings" pitchFamily="2" charset="2"/>
              <a:buChar char="v"/>
            </a:pPr>
            <a:r>
              <a:rPr lang="en-US" sz="3200" dirty="0" smtClean="0"/>
              <a:t>Equipment</a:t>
            </a:r>
          </a:p>
          <a:p>
            <a:pPr lvl="2">
              <a:buClr>
                <a:srgbClr val="FF0000"/>
              </a:buClr>
              <a:buFont typeface="Wingdings" pitchFamily="2" charset="2"/>
              <a:buChar char="v"/>
            </a:pPr>
            <a:r>
              <a:rPr lang="en-US" sz="3200" dirty="0" smtClean="0"/>
              <a:t>Environment </a:t>
            </a:r>
          </a:p>
          <a:p>
            <a:pPr lvl="2">
              <a:buClr>
                <a:srgbClr val="FF0000"/>
              </a:buClr>
              <a:buFont typeface="Wingdings" pitchFamily="2" charset="2"/>
              <a:buChar char="v"/>
            </a:pPr>
            <a:r>
              <a:rPr lang="en-US" sz="3200" dirty="0"/>
              <a:t>A</a:t>
            </a:r>
            <a:r>
              <a:rPr lang="en-US" sz="3200" dirty="0" smtClean="0"/>
              <a:t>ctivity</a:t>
            </a:r>
            <a:endParaRPr lang="en-US" sz="3200" dirty="0"/>
          </a:p>
        </p:txBody>
      </p:sp>
      <p:pic>
        <p:nvPicPr>
          <p:cNvPr id="4" name="Picture 3"/>
          <p:cNvPicPr>
            <a:picLocks noChangeAspect="1"/>
          </p:cNvPicPr>
          <p:nvPr/>
        </p:nvPicPr>
        <p:blipFill>
          <a:blip r:embed="rId3"/>
          <a:stretch>
            <a:fillRect/>
          </a:stretch>
        </p:blipFill>
        <p:spPr>
          <a:xfrm>
            <a:off x="8193024" y="1703389"/>
            <a:ext cx="3998976" cy="4770563"/>
          </a:xfrm>
          <a:prstGeom prst="rect">
            <a:avLst/>
          </a:prstGeom>
        </p:spPr>
      </p:pic>
    </p:spTree>
    <p:extLst>
      <p:ext uri="{BB962C8B-B14F-4D97-AF65-F5344CB8AC3E}">
        <p14:creationId xmlns:p14="http://schemas.microsoft.com/office/powerpoint/2010/main" val="6249710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09600"/>
            <a:ext cx="12156102" cy="947485"/>
          </a:xfrm>
          <a:solidFill>
            <a:schemeClr val="accent6">
              <a:lumMod val="20000"/>
              <a:lumOff val="80000"/>
            </a:schemeClr>
          </a:solidFill>
        </p:spPr>
        <p:txBody>
          <a:bodyPr/>
          <a:lstStyle/>
          <a:p>
            <a:r>
              <a:rPr lang="en-US" b="1" dirty="0">
                <a:solidFill>
                  <a:srgbClr val="FF0000"/>
                </a:solidFill>
              </a:rPr>
              <a:t>FAQs: Essential Information</a:t>
            </a:r>
            <a:endParaRPr lang="en-US" dirty="0">
              <a:solidFill>
                <a:srgbClr val="FF0000"/>
              </a:solidFill>
            </a:endParaRPr>
          </a:p>
        </p:txBody>
      </p:sp>
      <p:sp>
        <p:nvSpPr>
          <p:cNvPr id="3" name="Content Placeholder 2"/>
          <p:cNvSpPr>
            <a:spLocks noGrp="1"/>
          </p:cNvSpPr>
          <p:nvPr>
            <p:ph idx="1"/>
          </p:nvPr>
        </p:nvSpPr>
        <p:spPr>
          <a:xfrm>
            <a:off x="4499526" y="1557085"/>
            <a:ext cx="7656576" cy="5118035"/>
          </a:xfrm>
          <a:solidFill>
            <a:schemeClr val="bg1">
              <a:lumMod val="85000"/>
            </a:schemeClr>
          </a:solidFill>
        </p:spPr>
        <p:txBody>
          <a:bodyPr>
            <a:normAutofit/>
          </a:bodyPr>
          <a:lstStyle/>
          <a:p>
            <a:pPr>
              <a:buClr>
                <a:srgbClr val="FF0000"/>
              </a:buClr>
            </a:pPr>
            <a:r>
              <a:rPr lang="en-US" sz="3200" b="1" dirty="0" smtClean="0">
                <a:solidFill>
                  <a:srgbClr val="0070C0"/>
                </a:solidFill>
              </a:rPr>
              <a:t>The following are frequently asked questions in HR recruitment:</a:t>
            </a:r>
          </a:p>
          <a:p>
            <a:pPr lvl="3">
              <a:buClr>
                <a:srgbClr val="FF0000"/>
              </a:buClr>
              <a:buFont typeface="Wingdings" pitchFamily="2" charset="2"/>
              <a:buChar char="v"/>
            </a:pPr>
            <a:r>
              <a:rPr lang="en-US" sz="3600" dirty="0" smtClean="0"/>
              <a:t>How do you evaluate employees job?</a:t>
            </a:r>
          </a:p>
          <a:p>
            <a:pPr lvl="3">
              <a:buClr>
                <a:srgbClr val="FF0000"/>
              </a:buClr>
              <a:buFont typeface="Wingdings" pitchFamily="2" charset="2"/>
              <a:buChar char="v"/>
            </a:pPr>
            <a:r>
              <a:rPr lang="en-US" sz="3600" dirty="0" smtClean="0"/>
              <a:t>What are my job specifications?</a:t>
            </a:r>
          </a:p>
          <a:p>
            <a:pPr lvl="3">
              <a:buClr>
                <a:srgbClr val="FF0000"/>
              </a:buClr>
              <a:buFont typeface="Wingdings" pitchFamily="2" charset="2"/>
              <a:buChar char="v"/>
            </a:pPr>
            <a:r>
              <a:rPr lang="en-US" sz="3600" dirty="0" smtClean="0"/>
              <a:t>How can I fit in your job design? </a:t>
            </a:r>
          </a:p>
          <a:p>
            <a:pPr>
              <a:buClr>
                <a:srgbClr val="FF0000"/>
              </a:buClr>
              <a:buFont typeface="Wingdings" pitchFamily="2" charset="2"/>
              <a:buChar char="v"/>
            </a:pPr>
            <a:endParaRPr lang="en-US" sz="3200" dirty="0" smtClean="0"/>
          </a:p>
          <a:p>
            <a:pPr>
              <a:buClr>
                <a:srgbClr val="FF0000"/>
              </a:buClr>
              <a:buFont typeface="Wingdings" pitchFamily="2" charset="2"/>
              <a:buChar char="v"/>
            </a:pPr>
            <a:endParaRPr lang="en-US" sz="3200" dirty="0"/>
          </a:p>
        </p:txBody>
      </p:sp>
      <p:pic>
        <p:nvPicPr>
          <p:cNvPr id="4" name="Picture 3"/>
          <p:cNvPicPr>
            <a:picLocks noChangeAspect="1"/>
          </p:cNvPicPr>
          <p:nvPr/>
        </p:nvPicPr>
        <p:blipFill>
          <a:blip r:embed="rId3"/>
          <a:stretch>
            <a:fillRect/>
          </a:stretch>
        </p:blipFill>
        <p:spPr>
          <a:xfrm>
            <a:off x="0" y="1557085"/>
            <a:ext cx="4499526" cy="4057331"/>
          </a:xfrm>
          <a:prstGeom prst="rect">
            <a:avLst/>
          </a:prstGeom>
        </p:spPr>
      </p:pic>
    </p:spTree>
    <p:extLst>
      <p:ext uri="{BB962C8B-B14F-4D97-AF65-F5344CB8AC3E}">
        <p14:creationId xmlns:p14="http://schemas.microsoft.com/office/powerpoint/2010/main" val="27983717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2F26C1D-C6E7-4175-9115-C49D8D39B4B4}"/>
              </a:ext>
            </a:extLst>
          </p:cNvPr>
          <p:cNvSpPr>
            <a:spLocks noGrp="1"/>
          </p:cNvSpPr>
          <p:nvPr>
            <p:ph type="title"/>
          </p:nvPr>
        </p:nvSpPr>
        <p:spPr>
          <a:xfrm>
            <a:off x="677334" y="804672"/>
            <a:ext cx="11514666" cy="990157"/>
          </a:xfrm>
          <a:solidFill>
            <a:schemeClr val="accent6">
              <a:lumMod val="20000"/>
              <a:lumOff val="80000"/>
            </a:schemeClr>
          </a:solidFill>
        </p:spPr>
        <p:txBody>
          <a:bodyPr>
            <a:normAutofit fontScale="90000"/>
          </a:bodyPr>
          <a:lstStyle/>
          <a:p>
            <a:pPr algn="ctr"/>
            <a:r>
              <a:rPr lang="en-US" b="1" dirty="0">
                <a:solidFill>
                  <a:srgbClr val="FF0000"/>
                </a:solidFill>
              </a:rPr>
              <a:t>Best Practices for </a:t>
            </a:r>
            <a:r>
              <a:rPr lang="en-US" b="1" dirty="0" smtClean="0">
                <a:solidFill>
                  <a:srgbClr val="FF0000"/>
                </a:solidFill>
              </a:rPr>
              <a:t>Recruitment</a:t>
            </a:r>
            <a:br>
              <a:rPr lang="en-US" b="1" dirty="0" smtClean="0">
                <a:solidFill>
                  <a:srgbClr val="FF0000"/>
                </a:solidFill>
              </a:rPr>
            </a:br>
            <a:endParaRPr lang="en-US" b="1" dirty="0">
              <a:solidFill>
                <a:srgbClr val="FF0000"/>
              </a:solidFill>
            </a:endParaRPr>
          </a:p>
        </p:txBody>
      </p:sp>
      <p:sp>
        <p:nvSpPr>
          <p:cNvPr id="3" name="Content Placeholder 2">
            <a:extLst>
              <a:ext uri="{FF2B5EF4-FFF2-40B4-BE49-F238E27FC236}">
                <a16:creationId xmlns="" xmlns:a16="http://schemas.microsoft.com/office/drawing/2014/main" id="{86D1DA93-1D62-4D95-972A-5DD506F4B387}"/>
              </a:ext>
            </a:extLst>
          </p:cNvPr>
          <p:cNvSpPr>
            <a:spLocks noGrp="1"/>
          </p:cNvSpPr>
          <p:nvPr>
            <p:ph idx="1"/>
          </p:nvPr>
        </p:nvSpPr>
        <p:spPr>
          <a:xfrm>
            <a:off x="677334" y="1794829"/>
            <a:ext cx="6674442" cy="3783011"/>
          </a:xfrm>
          <a:solidFill>
            <a:schemeClr val="bg1">
              <a:lumMod val="85000"/>
            </a:schemeClr>
          </a:solidFill>
        </p:spPr>
        <p:txBody>
          <a:bodyPr>
            <a:normAutofit/>
          </a:bodyPr>
          <a:lstStyle/>
          <a:p>
            <a:pPr>
              <a:buClr>
                <a:srgbClr val="FF0000"/>
              </a:buClr>
            </a:pPr>
            <a:r>
              <a:rPr lang="en-US" sz="3200" dirty="0" smtClean="0">
                <a:solidFill>
                  <a:srgbClr val="0070C0"/>
                </a:solidFill>
              </a:rPr>
              <a:t>The Best practices for recruitment include the following: </a:t>
            </a:r>
            <a:endParaRPr lang="en-US" sz="3200" dirty="0" smtClean="0">
              <a:solidFill>
                <a:srgbClr val="0070C0"/>
              </a:solidFill>
            </a:endParaRPr>
          </a:p>
          <a:p>
            <a:pPr lvl="2">
              <a:buClr>
                <a:srgbClr val="FF0000"/>
              </a:buClr>
              <a:buFont typeface="Wingdings" panose="05000000000000000000" pitchFamily="2" charset="2"/>
              <a:buChar char="v"/>
            </a:pPr>
            <a:r>
              <a:rPr lang="en-US" sz="2800" dirty="0" smtClean="0"/>
              <a:t>Healthy and safe workplace</a:t>
            </a:r>
          </a:p>
          <a:p>
            <a:pPr lvl="2">
              <a:buClr>
                <a:srgbClr val="FF0000"/>
              </a:buClr>
              <a:buFont typeface="Wingdings" panose="05000000000000000000" pitchFamily="2" charset="2"/>
              <a:buChar char="v"/>
            </a:pPr>
            <a:r>
              <a:rPr lang="en-US" sz="2800" dirty="0" smtClean="0"/>
              <a:t>Knowledge sharing</a:t>
            </a:r>
          </a:p>
        </p:txBody>
      </p:sp>
      <p:pic>
        <p:nvPicPr>
          <p:cNvPr id="6146" name="Picture 2" descr="Image result for Best Practices for Recruit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51776" y="1794828"/>
            <a:ext cx="4840224" cy="37830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92454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ADAF1D0-1572-4424-A2B4-CCB26E51A280}"/>
              </a:ext>
            </a:extLst>
          </p:cNvPr>
          <p:cNvSpPr>
            <a:spLocks noGrp="1"/>
          </p:cNvSpPr>
          <p:nvPr>
            <p:ph type="title"/>
          </p:nvPr>
        </p:nvSpPr>
        <p:spPr>
          <a:xfrm>
            <a:off x="531030" y="920496"/>
            <a:ext cx="11660970" cy="835152"/>
          </a:xfrm>
          <a:solidFill>
            <a:schemeClr val="accent6">
              <a:lumMod val="20000"/>
              <a:lumOff val="80000"/>
            </a:schemeClr>
          </a:solidFill>
        </p:spPr>
        <p:txBody>
          <a:bodyPr/>
          <a:lstStyle/>
          <a:p>
            <a:r>
              <a:rPr lang="en-US" b="1" dirty="0">
                <a:solidFill>
                  <a:srgbClr val="FF0000"/>
                </a:solidFill>
              </a:rPr>
              <a:t>Employee Training and </a:t>
            </a:r>
            <a:r>
              <a:rPr lang="en-US" b="1" dirty="0" smtClean="0">
                <a:solidFill>
                  <a:srgbClr val="FF0000"/>
                </a:solidFill>
              </a:rPr>
              <a:t>Employee development</a:t>
            </a:r>
            <a:endParaRPr lang="en-US" b="1" dirty="0">
              <a:solidFill>
                <a:srgbClr val="FF0000"/>
              </a:solidFill>
            </a:endParaRPr>
          </a:p>
        </p:txBody>
      </p:sp>
      <p:sp>
        <p:nvSpPr>
          <p:cNvPr id="3" name="Content Placeholder 2">
            <a:extLst>
              <a:ext uri="{FF2B5EF4-FFF2-40B4-BE49-F238E27FC236}">
                <a16:creationId xmlns="" xmlns:a16="http://schemas.microsoft.com/office/drawing/2014/main" id="{BFCAD547-23E2-4095-89C0-8DDA83E59F43}"/>
              </a:ext>
            </a:extLst>
          </p:cNvPr>
          <p:cNvSpPr>
            <a:spLocks noGrp="1"/>
          </p:cNvSpPr>
          <p:nvPr>
            <p:ph idx="1"/>
          </p:nvPr>
        </p:nvSpPr>
        <p:spPr>
          <a:xfrm>
            <a:off x="513420" y="1755648"/>
            <a:ext cx="8009466" cy="4315968"/>
          </a:xfrm>
          <a:solidFill>
            <a:schemeClr val="bg1">
              <a:lumMod val="85000"/>
            </a:schemeClr>
          </a:solidFill>
        </p:spPr>
        <p:txBody>
          <a:bodyPr>
            <a:normAutofit/>
          </a:bodyPr>
          <a:lstStyle/>
          <a:p>
            <a:pPr>
              <a:buClr>
                <a:srgbClr val="FF0000"/>
              </a:buClr>
            </a:pPr>
            <a:r>
              <a:rPr lang="en-US" sz="3200" dirty="0" smtClean="0">
                <a:solidFill>
                  <a:srgbClr val="0070C0"/>
                </a:solidFill>
              </a:rPr>
              <a:t>Differences between employee training and employee </a:t>
            </a:r>
            <a:r>
              <a:rPr lang="en-US" sz="3200" dirty="0" smtClean="0">
                <a:solidFill>
                  <a:srgbClr val="0070C0"/>
                </a:solidFill>
              </a:rPr>
              <a:t>development.</a:t>
            </a:r>
          </a:p>
          <a:p>
            <a:pPr>
              <a:buClr>
                <a:srgbClr val="FF0000"/>
              </a:buClr>
            </a:pPr>
            <a:r>
              <a:rPr lang="en-US" sz="3200" dirty="0" smtClean="0">
                <a:solidFill>
                  <a:srgbClr val="0070C0"/>
                </a:solidFill>
              </a:rPr>
              <a:t>This can be determined by examining the following </a:t>
            </a:r>
            <a:r>
              <a:rPr lang="en-US" sz="2400" dirty="0" smtClean="0">
                <a:solidFill>
                  <a:srgbClr val="0070C0"/>
                </a:solidFill>
              </a:rPr>
              <a:t>:</a:t>
            </a:r>
            <a:endParaRPr lang="en-US" sz="2400" dirty="0" smtClean="0">
              <a:solidFill>
                <a:srgbClr val="0070C0"/>
              </a:solidFill>
            </a:endParaRPr>
          </a:p>
          <a:p>
            <a:pPr lvl="2">
              <a:buClr>
                <a:srgbClr val="FF0000"/>
              </a:buClr>
            </a:pPr>
            <a:r>
              <a:rPr lang="en-US" sz="2800" dirty="0" smtClean="0"/>
              <a:t>The meaning of training</a:t>
            </a:r>
          </a:p>
          <a:p>
            <a:pPr lvl="2">
              <a:buClr>
                <a:srgbClr val="FF0000"/>
              </a:buClr>
            </a:pPr>
            <a:r>
              <a:rPr lang="en-US" sz="2800" dirty="0" smtClean="0"/>
              <a:t>The meaning of development</a:t>
            </a:r>
          </a:p>
          <a:p>
            <a:pPr>
              <a:buClr>
                <a:srgbClr val="FF0000"/>
              </a:buClr>
            </a:pPr>
            <a:endParaRPr lang="en-US" sz="2400" dirty="0"/>
          </a:p>
        </p:txBody>
      </p:sp>
      <p:pic>
        <p:nvPicPr>
          <p:cNvPr id="7170" name="Picture 2" descr="Image result for Employee Training and Employee develop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0496" y="1755648"/>
            <a:ext cx="3651504" cy="4315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91236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77334" y="839789"/>
            <a:ext cx="11514666" cy="1025587"/>
          </a:xfrm>
          <a:solidFill>
            <a:schemeClr val="accent6">
              <a:lumMod val="20000"/>
              <a:lumOff val="80000"/>
            </a:schemeClr>
          </a:solidFill>
        </p:spPr>
        <p:txBody>
          <a:bodyPr/>
          <a:lstStyle/>
          <a:p>
            <a:r>
              <a:rPr lang="en-US" dirty="0" smtClean="0">
                <a:solidFill>
                  <a:srgbClr val="FF0000"/>
                </a:solidFill>
              </a:rPr>
              <a:t>Aligning Training Goals With Business Objectives</a:t>
            </a:r>
            <a:endParaRPr lang="en-US" dirty="0">
              <a:solidFill>
                <a:srgbClr val="FF0000"/>
              </a:solidFill>
            </a:endParaRPr>
          </a:p>
        </p:txBody>
      </p:sp>
      <p:sp>
        <p:nvSpPr>
          <p:cNvPr id="4" name="Content Placeholder 3"/>
          <p:cNvSpPr>
            <a:spLocks noGrp="1"/>
          </p:cNvSpPr>
          <p:nvPr>
            <p:ph idx="1"/>
          </p:nvPr>
        </p:nvSpPr>
        <p:spPr>
          <a:xfrm>
            <a:off x="677334" y="1865376"/>
            <a:ext cx="7296234" cy="4175173"/>
          </a:xfrm>
          <a:solidFill>
            <a:schemeClr val="bg1">
              <a:lumMod val="85000"/>
            </a:schemeClr>
          </a:solidFill>
        </p:spPr>
        <p:txBody>
          <a:bodyPr>
            <a:normAutofit/>
          </a:bodyPr>
          <a:lstStyle/>
          <a:p>
            <a:pPr>
              <a:buClr>
                <a:srgbClr val="FF0000"/>
              </a:buClr>
            </a:pPr>
            <a:r>
              <a:rPr lang="en-US" sz="4000" dirty="0" smtClean="0"/>
              <a:t>Defining the future</a:t>
            </a:r>
          </a:p>
          <a:p>
            <a:pPr>
              <a:buClr>
                <a:srgbClr val="FF0000"/>
              </a:buClr>
            </a:pPr>
            <a:r>
              <a:rPr lang="en-US" sz="4000" dirty="0" smtClean="0"/>
              <a:t>Finding existing gaps</a:t>
            </a:r>
          </a:p>
          <a:p>
            <a:pPr>
              <a:buClr>
                <a:srgbClr val="FF0000"/>
              </a:buClr>
            </a:pPr>
            <a:r>
              <a:rPr lang="en-US" sz="4000" dirty="0" smtClean="0"/>
              <a:t>Communicating training objectives</a:t>
            </a:r>
          </a:p>
          <a:p>
            <a:pPr>
              <a:buClr>
                <a:srgbClr val="FF0000"/>
              </a:buClr>
            </a:pPr>
            <a:r>
              <a:rPr lang="en-US" sz="4000" dirty="0" smtClean="0"/>
              <a:t>Delivering a perfect training</a:t>
            </a:r>
            <a:endParaRPr lang="en-US" sz="4000" dirty="0"/>
          </a:p>
        </p:txBody>
      </p:sp>
      <p:pic>
        <p:nvPicPr>
          <p:cNvPr id="8194" name="Picture 2" descr="Image result for Aligning Training Goals With Business Objectives"/>
          <p:cNvPicPr>
            <a:picLocks noChangeAspect="1" noChangeArrowheads="1"/>
          </p:cNvPicPr>
          <p:nvPr/>
        </p:nvPicPr>
        <p:blipFill rotWithShape="1">
          <a:blip r:embed="rId3">
            <a:extLst>
              <a:ext uri="{28A0092B-C50C-407E-A947-70E740481C1C}">
                <a14:useLocalDpi xmlns:a14="http://schemas.microsoft.com/office/drawing/2010/main" val="0"/>
              </a:ext>
            </a:extLst>
          </a:blip>
          <a:srcRect l="8217" t="15191" r="3252" b="12151"/>
          <a:stretch/>
        </p:blipFill>
        <p:spPr bwMode="auto">
          <a:xfrm>
            <a:off x="7973568" y="1865377"/>
            <a:ext cx="4218432" cy="41751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16585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ADAF1D0-1572-4424-A2B4-CCB26E51A280}"/>
              </a:ext>
            </a:extLst>
          </p:cNvPr>
          <p:cNvSpPr>
            <a:spLocks noGrp="1"/>
          </p:cNvSpPr>
          <p:nvPr>
            <p:ph type="title"/>
          </p:nvPr>
        </p:nvSpPr>
        <p:spPr>
          <a:xfrm>
            <a:off x="750486" y="-4064"/>
            <a:ext cx="8596668" cy="845312"/>
          </a:xfrm>
        </p:spPr>
        <p:txBody>
          <a:bodyPr/>
          <a:lstStyle/>
          <a:p>
            <a:pPr algn="ctr"/>
            <a:r>
              <a:rPr lang="en-US" b="1" dirty="0" smtClean="0">
                <a:solidFill>
                  <a:srgbClr val="FF0000"/>
                </a:solidFill>
              </a:rPr>
              <a:t>References</a:t>
            </a:r>
            <a:endParaRPr lang="en-US" b="1" dirty="0">
              <a:solidFill>
                <a:srgbClr val="FF0000"/>
              </a:solidFill>
            </a:endParaRPr>
          </a:p>
        </p:txBody>
      </p:sp>
      <p:sp>
        <p:nvSpPr>
          <p:cNvPr id="3" name="Content Placeholder 2">
            <a:extLst>
              <a:ext uri="{FF2B5EF4-FFF2-40B4-BE49-F238E27FC236}">
                <a16:creationId xmlns="" xmlns:a16="http://schemas.microsoft.com/office/drawing/2014/main" id="{BFCAD547-23E2-4095-89C0-8DDA83E59F43}"/>
              </a:ext>
            </a:extLst>
          </p:cNvPr>
          <p:cNvSpPr>
            <a:spLocks noGrp="1"/>
          </p:cNvSpPr>
          <p:nvPr>
            <p:ph idx="1"/>
          </p:nvPr>
        </p:nvSpPr>
        <p:spPr>
          <a:xfrm>
            <a:off x="493776" y="457200"/>
            <a:ext cx="11484864" cy="6016751"/>
          </a:xfrm>
          <a:solidFill>
            <a:schemeClr val="bg1">
              <a:lumMod val="85000"/>
            </a:schemeClr>
          </a:solidFill>
        </p:spPr>
        <p:txBody>
          <a:bodyPr>
            <a:noAutofit/>
          </a:bodyPr>
          <a:lstStyle/>
          <a:p>
            <a:pPr marL="0" indent="0">
              <a:buNone/>
            </a:pPr>
            <a:r>
              <a:rPr lang="en-US" sz="2400" dirty="0" err="1" smtClean="0"/>
              <a:t>Wehrmeyer</a:t>
            </a:r>
            <a:r>
              <a:rPr lang="en-US" sz="2400" dirty="0"/>
              <a:t>, W. (2017). </a:t>
            </a:r>
            <a:r>
              <a:rPr lang="en-US" sz="2400" i="1" dirty="0"/>
              <a:t>Greening people: Human resources and environmental </a:t>
            </a:r>
            <a:r>
              <a:rPr lang="en-US" sz="2400" i="1" dirty="0" smtClean="0"/>
              <a:t>	management</a:t>
            </a:r>
            <a:r>
              <a:rPr lang="en-US" sz="2400" dirty="0"/>
              <a:t>. </a:t>
            </a:r>
            <a:r>
              <a:rPr lang="en-US" sz="2400" dirty="0" err="1"/>
              <a:t>Routledge</a:t>
            </a:r>
            <a:r>
              <a:rPr lang="en-US" sz="2400" dirty="0" smtClean="0"/>
              <a:t>.</a:t>
            </a:r>
          </a:p>
          <a:p>
            <a:pPr marL="0" indent="0">
              <a:buNone/>
            </a:pPr>
            <a:r>
              <a:rPr lang="en-US" sz="2400" dirty="0"/>
              <a:t>Stewart, G. L., &amp; Brown, K. G. (2019). </a:t>
            </a:r>
            <a:r>
              <a:rPr lang="en-US" sz="2400" i="1" dirty="0"/>
              <a:t>Human resource management</a:t>
            </a:r>
            <a:r>
              <a:rPr lang="en-US" sz="2400" dirty="0"/>
              <a:t>. Wiley</a:t>
            </a:r>
            <a:r>
              <a:rPr lang="en-US" sz="2400" dirty="0" smtClean="0"/>
              <a:t>.</a:t>
            </a:r>
          </a:p>
          <a:p>
            <a:pPr marL="0" indent="0">
              <a:buNone/>
            </a:pPr>
            <a:r>
              <a:rPr lang="en-US" sz="2400" dirty="0" err="1"/>
              <a:t>Morgeson</a:t>
            </a:r>
            <a:r>
              <a:rPr lang="en-US" sz="2400" dirty="0"/>
              <a:t>, F. P., </a:t>
            </a:r>
            <a:r>
              <a:rPr lang="en-US" sz="2400" dirty="0" err="1"/>
              <a:t>Brannick</a:t>
            </a:r>
            <a:r>
              <a:rPr lang="en-US" sz="2400" dirty="0"/>
              <a:t>, M. T., &amp; Levine, E. L. (2019). </a:t>
            </a:r>
            <a:r>
              <a:rPr lang="en-US" sz="2400" i="1" dirty="0"/>
              <a:t>Job and work analysis: </a:t>
            </a:r>
            <a:r>
              <a:rPr lang="en-US" sz="2400" i="1" dirty="0" smtClean="0"/>
              <a:t>	Methods</a:t>
            </a:r>
            <a:r>
              <a:rPr lang="en-US" sz="2400" i="1" dirty="0"/>
              <a:t>, research, and applications for human resource management</a:t>
            </a:r>
            <a:r>
              <a:rPr lang="en-US" sz="2400" dirty="0"/>
              <a:t>. Sage </a:t>
            </a:r>
            <a:r>
              <a:rPr lang="en-US" sz="2400" dirty="0" smtClean="0"/>
              <a:t>	Publications</a:t>
            </a:r>
            <a:r>
              <a:rPr lang="en-US" sz="2400" dirty="0" smtClean="0"/>
              <a:t>.</a:t>
            </a:r>
          </a:p>
          <a:p>
            <a:pPr marL="0" indent="0">
              <a:buNone/>
            </a:pPr>
            <a:r>
              <a:rPr lang="en-US" sz="2400" dirty="0" smtClean="0"/>
              <a:t> </a:t>
            </a:r>
            <a:r>
              <a:rPr lang="en-US" sz="2400" dirty="0" err="1"/>
              <a:t>Kerzner</a:t>
            </a:r>
            <a:r>
              <a:rPr lang="en-US" sz="2400" dirty="0"/>
              <a:t>, H. (2018). </a:t>
            </a:r>
            <a:r>
              <a:rPr lang="en-US" sz="2400" i="1" dirty="0"/>
              <a:t>Project management best practices: Achieving global </a:t>
            </a:r>
            <a:r>
              <a:rPr lang="en-US" sz="2400" i="1" dirty="0" smtClean="0"/>
              <a:t>	excellence</a:t>
            </a:r>
            <a:r>
              <a:rPr lang="en-US" sz="2400" dirty="0"/>
              <a:t>. John Wiley &amp; Sons</a:t>
            </a:r>
            <a:r>
              <a:rPr lang="en-US" sz="2400" dirty="0" smtClean="0"/>
              <a:t>.</a:t>
            </a:r>
          </a:p>
          <a:p>
            <a:pPr marL="0" indent="0">
              <a:buNone/>
            </a:pPr>
            <a:r>
              <a:rPr lang="en-US" sz="2400" dirty="0" err="1"/>
              <a:t>Grossmeier</a:t>
            </a:r>
            <a:r>
              <a:rPr lang="en-US" sz="2400" dirty="0"/>
              <a:t>, J., </a:t>
            </a:r>
            <a:r>
              <a:rPr lang="en-US" sz="2400" dirty="0" err="1"/>
              <a:t>Fabius</a:t>
            </a:r>
            <a:r>
              <a:rPr lang="en-US" sz="2400" dirty="0"/>
              <a:t>, R., Flynn, J. P., </a:t>
            </a:r>
            <a:r>
              <a:rPr lang="en-US" sz="2400" dirty="0" err="1"/>
              <a:t>Noeldner</a:t>
            </a:r>
            <a:r>
              <a:rPr lang="en-US" sz="2400" dirty="0"/>
              <a:t>, S. P., </a:t>
            </a:r>
            <a:r>
              <a:rPr lang="en-US" sz="2400" dirty="0" err="1"/>
              <a:t>Fabius</a:t>
            </a:r>
            <a:r>
              <a:rPr lang="en-US" sz="2400" dirty="0"/>
              <a:t>, D., </a:t>
            </a:r>
            <a:r>
              <a:rPr lang="en-US" sz="2400" dirty="0" err="1"/>
              <a:t>Goetzel</a:t>
            </a:r>
            <a:r>
              <a:rPr lang="en-US" sz="2400" dirty="0"/>
              <a:t>, R. Z., </a:t>
            </a:r>
            <a:r>
              <a:rPr lang="en-US" sz="2400" dirty="0" smtClean="0"/>
              <a:t>	&amp; </a:t>
            </a:r>
            <a:r>
              <a:rPr lang="en-US" sz="2400" dirty="0"/>
              <a:t>Anderson, D. R. (2016). Linking workplace health promotion best practices </a:t>
            </a:r>
            <a:r>
              <a:rPr lang="en-US" sz="2400" dirty="0" smtClean="0"/>
              <a:t>	and </a:t>
            </a:r>
            <a:r>
              <a:rPr lang="en-US" sz="2400" dirty="0"/>
              <a:t>organizational financial performance: tracking market performance of companies with highest scores on the HERO scorecard. </a:t>
            </a:r>
            <a:r>
              <a:rPr lang="en-US" sz="2400" i="1" dirty="0"/>
              <a:t>Journal of occupational and environmental medicine</a:t>
            </a:r>
            <a:r>
              <a:rPr lang="en-US" sz="2400" dirty="0"/>
              <a:t>, </a:t>
            </a:r>
            <a:r>
              <a:rPr lang="en-US" sz="2400" i="1" dirty="0"/>
              <a:t>58</a:t>
            </a:r>
            <a:r>
              <a:rPr lang="en-US" sz="2400" dirty="0"/>
              <a:t>(1), 16-23</a:t>
            </a:r>
            <a:r>
              <a:rPr lang="en-US" sz="2400" dirty="0" smtClean="0"/>
              <a:t>.</a:t>
            </a:r>
            <a:endParaRPr lang="en-US" sz="2400" dirty="0" smtClean="0"/>
          </a:p>
        </p:txBody>
      </p:sp>
    </p:spTree>
    <p:extLst>
      <p:ext uri="{BB962C8B-B14F-4D97-AF65-F5344CB8AC3E}">
        <p14:creationId xmlns:p14="http://schemas.microsoft.com/office/powerpoint/2010/main" val="38360507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86384" y="201168"/>
            <a:ext cx="10588751" cy="6656832"/>
          </a:xfrm>
          <a:solidFill>
            <a:schemeClr val="bg1">
              <a:lumMod val="85000"/>
            </a:schemeClr>
          </a:solidFill>
        </p:spPr>
        <p:txBody>
          <a:bodyPr>
            <a:noAutofit/>
          </a:bodyPr>
          <a:lstStyle/>
          <a:p>
            <a:pPr algn="l"/>
            <a:r>
              <a:rPr lang="en-US" sz="2400" dirty="0"/>
              <a:t>North, K., &amp; </a:t>
            </a:r>
            <a:r>
              <a:rPr lang="en-US" sz="2400" dirty="0" err="1"/>
              <a:t>Kumta</a:t>
            </a:r>
            <a:r>
              <a:rPr lang="en-US" sz="2400" dirty="0"/>
              <a:t>, G. (2018). </a:t>
            </a:r>
            <a:r>
              <a:rPr lang="en-US" sz="2400" i="1" dirty="0"/>
              <a:t>Knowledge management: Value </a:t>
            </a:r>
            <a:r>
              <a:rPr lang="en-US" sz="2400" i="1" dirty="0" smtClean="0"/>
              <a:t>	creation 	through </a:t>
            </a:r>
            <a:r>
              <a:rPr lang="en-US" sz="2400" i="1" dirty="0"/>
              <a:t>organizational learning</a:t>
            </a:r>
            <a:r>
              <a:rPr lang="en-US" sz="2400" dirty="0"/>
              <a:t>. Springer.</a:t>
            </a:r>
          </a:p>
          <a:p>
            <a:pPr algn="l"/>
            <a:r>
              <a:rPr lang="en-US" sz="2400" dirty="0" err="1"/>
              <a:t>Asfaw</a:t>
            </a:r>
            <a:r>
              <a:rPr lang="en-US" sz="2400" dirty="0"/>
              <a:t>, A. M., </a:t>
            </a:r>
            <a:r>
              <a:rPr lang="en-US" sz="2400" dirty="0" err="1"/>
              <a:t>Argaw</a:t>
            </a:r>
            <a:r>
              <a:rPr lang="en-US" sz="2400" dirty="0"/>
              <a:t>, M. D., &amp; </a:t>
            </a:r>
            <a:r>
              <a:rPr lang="en-US" sz="2400" dirty="0" err="1"/>
              <a:t>Bayissa</a:t>
            </a:r>
            <a:r>
              <a:rPr lang="en-US" sz="2400" dirty="0"/>
              <a:t>, L. (2015). The impact of </a:t>
            </a:r>
            <a:r>
              <a:rPr lang="en-US" sz="2400" dirty="0" smtClean="0"/>
              <a:t>	training 	and </a:t>
            </a:r>
            <a:r>
              <a:rPr lang="en-US" sz="2400" dirty="0"/>
              <a:t>development on employee performance and </a:t>
            </a:r>
            <a:r>
              <a:rPr lang="en-US" sz="2400" dirty="0" smtClean="0"/>
              <a:t>	effectiveness</a:t>
            </a:r>
            <a:r>
              <a:rPr lang="en-US" sz="2400" dirty="0"/>
              <a:t>: A case </a:t>
            </a:r>
            <a:r>
              <a:rPr lang="en-US" sz="2400" dirty="0" smtClean="0"/>
              <a:t>	study </a:t>
            </a:r>
            <a:r>
              <a:rPr lang="en-US" sz="2400" dirty="0"/>
              <a:t>of District Five Administration </a:t>
            </a:r>
            <a:r>
              <a:rPr lang="en-US" sz="2400" dirty="0" smtClean="0"/>
              <a:t>	Office</a:t>
            </a:r>
            <a:r>
              <a:rPr lang="en-US" sz="2400" dirty="0"/>
              <a:t>, Bole Sub-City, Addis Ababa, </a:t>
            </a:r>
            <a:r>
              <a:rPr lang="en-US" sz="2400" dirty="0" smtClean="0"/>
              <a:t>	Ethiopia</a:t>
            </a:r>
            <a:r>
              <a:rPr lang="en-US" sz="2400" dirty="0"/>
              <a:t>. </a:t>
            </a:r>
            <a:r>
              <a:rPr lang="en-US" sz="2400" i="1" dirty="0"/>
              <a:t>Journal of </a:t>
            </a:r>
            <a:r>
              <a:rPr lang="en-US" sz="2400" i="1" dirty="0" smtClean="0"/>
              <a:t>	Human </a:t>
            </a:r>
            <a:r>
              <a:rPr lang="en-US" sz="2400" i="1" dirty="0"/>
              <a:t>Resource and Sustainability Studies</a:t>
            </a:r>
            <a:r>
              <a:rPr lang="en-US" sz="2400" dirty="0"/>
              <a:t>, </a:t>
            </a:r>
            <a:r>
              <a:rPr lang="en-US" sz="2400" i="1" dirty="0"/>
              <a:t>3</a:t>
            </a:r>
            <a:r>
              <a:rPr lang="en-US" sz="2400" dirty="0"/>
              <a:t>(04), 188.</a:t>
            </a:r>
          </a:p>
          <a:p>
            <a:pPr algn="l"/>
            <a:r>
              <a:rPr lang="en-US" sz="2400" dirty="0"/>
              <a:t>Boone, L. E., Kurtz, D. L., Khan, M. H., &amp; </a:t>
            </a:r>
            <a:r>
              <a:rPr lang="en-US" sz="2400" dirty="0" err="1"/>
              <a:t>Canzer</a:t>
            </a:r>
            <a:r>
              <a:rPr lang="en-US" sz="2400" dirty="0"/>
              <a:t>, B. </a:t>
            </a:r>
            <a:r>
              <a:rPr lang="en-US" sz="2400" dirty="0" smtClean="0"/>
              <a:t>	(</a:t>
            </a:r>
            <a:r>
              <a:rPr lang="en-US" sz="2400" dirty="0"/>
              <a:t>2019). </a:t>
            </a:r>
            <a:r>
              <a:rPr lang="en-US" sz="2400" i="1" dirty="0"/>
              <a:t>Contemporary </a:t>
            </a:r>
            <a:r>
              <a:rPr lang="en-US" sz="2400" i="1" dirty="0" smtClean="0"/>
              <a:t>	business</a:t>
            </a:r>
            <a:r>
              <a:rPr lang="en-US" sz="2400" dirty="0"/>
              <a:t>. John Wiley &amp; Sons.</a:t>
            </a:r>
          </a:p>
          <a:p>
            <a:pPr algn="l"/>
            <a:r>
              <a:rPr lang="en-US" sz="2400" dirty="0" err="1"/>
              <a:t>Bajagain</a:t>
            </a:r>
            <a:r>
              <a:rPr lang="en-US" sz="2400" dirty="0"/>
              <a:t>, B. (2015, November 18). </a:t>
            </a:r>
            <a:r>
              <a:rPr lang="en-US" sz="2400" i="1" dirty="0" err="1"/>
              <a:t>Binod</a:t>
            </a:r>
            <a:r>
              <a:rPr lang="en-US" sz="2400" i="1" dirty="0"/>
              <a:t> </a:t>
            </a:r>
            <a:r>
              <a:rPr lang="en-US" sz="2400" i="1" dirty="0" err="1"/>
              <a:t>Bajagain</a:t>
            </a:r>
            <a:r>
              <a:rPr lang="en-US" sz="2400" i="1" dirty="0"/>
              <a:t> :: Homepage </a:t>
            </a:r>
            <a:r>
              <a:rPr lang="en-US" sz="2400" i="1" dirty="0" smtClean="0"/>
              <a:t>	and 	Blog</a:t>
            </a:r>
            <a:r>
              <a:rPr lang="en-US" sz="2400" dirty="0"/>
              <a:t> [Video file]. Retrieved from </a:t>
            </a:r>
            <a:r>
              <a:rPr lang="en-US" sz="2400" dirty="0" smtClean="0"/>
              <a:t>	</a:t>
            </a:r>
            <a:r>
              <a:rPr lang="en-US" sz="2400" dirty="0" smtClean="0">
                <a:hlinkClick r:id="rId2"/>
              </a:rPr>
              <a:t>http</a:t>
            </a:r>
            <a:r>
              <a:rPr lang="en-US" sz="2400" dirty="0">
                <a:hlinkClick r:id="rId2"/>
              </a:rPr>
              <a:t>://</a:t>
            </a:r>
            <a:r>
              <a:rPr lang="en-US" sz="2400" dirty="0" smtClean="0">
                <a:hlinkClick r:id="rId2"/>
              </a:rPr>
              <a:t>binodbajagain.com.np/blogs/80</a:t>
            </a:r>
            <a:endParaRPr lang="en-US" sz="2400" dirty="0" smtClean="0"/>
          </a:p>
          <a:p>
            <a:pPr algn="l"/>
            <a:r>
              <a:rPr lang="en-US" sz="2400" dirty="0"/>
              <a:t>Noe, R. A., Hollenbeck, J. R., Gerhart, B., &amp; Wright, P. M. (2017). </a:t>
            </a:r>
            <a:r>
              <a:rPr lang="en-US" sz="2400" i="1" dirty="0"/>
              <a:t>Human 	resource management: Gaining a competitive advantage</a:t>
            </a:r>
            <a:r>
              <a:rPr lang="en-US" sz="2400" dirty="0"/>
              <a:t>. New York, NY: 	McGraw-Hill Education.</a:t>
            </a:r>
          </a:p>
          <a:p>
            <a:pPr algn="l"/>
            <a:endParaRPr lang="en-US" sz="2400" dirty="0"/>
          </a:p>
          <a:p>
            <a:pPr algn="l"/>
            <a:endParaRPr lang="en-US" sz="2400" dirty="0"/>
          </a:p>
        </p:txBody>
      </p:sp>
    </p:spTree>
    <p:extLst>
      <p:ext uri="{BB962C8B-B14F-4D97-AF65-F5344CB8AC3E}">
        <p14:creationId xmlns:p14="http://schemas.microsoft.com/office/powerpoint/2010/main" val="97932472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163</TotalTime>
  <Words>1705</Words>
  <Application>Microsoft Office PowerPoint</Application>
  <PresentationFormat>Widescreen</PresentationFormat>
  <Paragraphs>119</Paragraphs>
  <Slides>11</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Trebuchet MS</vt:lpstr>
      <vt:lpstr>Wingdings</vt:lpstr>
      <vt:lpstr>Wingdings 3</vt:lpstr>
      <vt:lpstr>Facet</vt:lpstr>
      <vt:lpstr>Recruiting and Developing Talent</vt:lpstr>
      <vt:lpstr>Introduction </vt:lpstr>
      <vt:lpstr>Job Analysis </vt:lpstr>
      <vt:lpstr>Job Design</vt:lpstr>
      <vt:lpstr>Job Description</vt:lpstr>
      <vt:lpstr>FAQs: Essential Information</vt:lpstr>
      <vt:lpstr>Best Practices for Recruitment </vt:lpstr>
      <vt:lpstr>Employee Training and Employee development</vt:lpstr>
      <vt:lpstr>Aligning Training Goals With Business Objectives</vt:lpstr>
      <vt:lpstr>References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Recruiting and Developing Talent</dc:title>
  <dc:creator>Jane Schall</dc:creator>
  <cp:lastModifiedBy>user</cp:lastModifiedBy>
  <cp:revision>28</cp:revision>
  <dcterms:created xsi:type="dcterms:W3CDTF">2019-06-04T19:29:32Z</dcterms:created>
  <dcterms:modified xsi:type="dcterms:W3CDTF">2019-10-05T19:34:55Z</dcterms:modified>
</cp:coreProperties>
</file>